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9" r:id="rId22"/>
    <p:sldId id="278" r:id="rId23"/>
    <p:sldId id="277" r:id="rId24"/>
    <p:sldId id="276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8" d="100"/>
          <a:sy n="48" d="100"/>
        </p:scale>
        <p:origin x="-201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RIGHTS OF THE WOMEN AND </a:t>
            </a:r>
            <a:r>
              <a:rPr lang="en-IN" b="1" dirty="0" smtClean="0"/>
              <a:t>CHILDREN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Dr. </a:t>
            </a:r>
            <a:r>
              <a:rPr lang="en-IN" dirty="0" smtClean="0"/>
              <a:t>Reshma Reghu</a:t>
            </a:r>
          </a:p>
          <a:p>
            <a:r>
              <a:rPr lang="en-IN" dirty="0" smtClean="0"/>
              <a:t>Assistant Professor</a:t>
            </a:r>
          </a:p>
          <a:p>
            <a:r>
              <a:rPr lang="en-IN" dirty="0" smtClean="0"/>
              <a:t>Dept of Community medicine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27048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IN" i="1" dirty="0"/>
              <a:t>The National Children's Fund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IN" dirty="0"/>
              <a:t>created during </a:t>
            </a:r>
            <a:r>
              <a:rPr lang="en-IN" dirty="0" smtClean="0"/>
              <a:t>the international </a:t>
            </a:r>
            <a:r>
              <a:rPr lang="en-IN" dirty="0"/>
              <a:t>year of the child in 1979 under </a:t>
            </a:r>
            <a:r>
              <a:rPr lang="en-IN" dirty="0" smtClean="0"/>
              <a:t>the Charitable </a:t>
            </a:r>
            <a:r>
              <a:rPr lang="en-IN" dirty="0"/>
              <a:t>Endowment Fund Act, 1890. </a:t>
            </a:r>
            <a:endParaRPr lang="en-IN" dirty="0" smtClean="0"/>
          </a:p>
          <a:p>
            <a:r>
              <a:rPr lang="en-IN" dirty="0" smtClean="0"/>
              <a:t>The fund provides </a:t>
            </a:r>
            <a:r>
              <a:rPr lang="en-IN" dirty="0">
                <a:solidFill>
                  <a:srgbClr val="FF0000"/>
                </a:solidFill>
              </a:rPr>
              <a:t>financial assistance to voluntary agencies </a:t>
            </a:r>
            <a:r>
              <a:rPr lang="en-IN" dirty="0" smtClean="0">
                <a:solidFill>
                  <a:srgbClr val="FF0000"/>
                </a:solidFill>
              </a:rPr>
              <a:t>for implementing </a:t>
            </a:r>
            <a:r>
              <a:rPr lang="en-IN" dirty="0">
                <a:solidFill>
                  <a:srgbClr val="FF0000"/>
                </a:solidFill>
              </a:rPr>
              <a:t>programmes for the welfare of </a:t>
            </a:r>
            <a:r>
              <a:rPr lang="en-IN" dirty="0" smtClean="0">
                <a:solidFill>
                  <a:srgbClr val="FF0000"/>
                </a:solidFill>
              </a:rPr>
              <a:t>children</a:t>
            </a:r>
            <a:r>
              <a:rPr lang="en-IN" dirty="0" smtClean="0"/>
              <a:t> including </a:t>
            </a:r>
            <a:r>
              <a:rPr lang="en-IN" dirty="0"/>
              <a:t>rehabilitation of destitute children.</a:t>
            </a:r>
          </a:p>
        </p:txBody>
      </p:sp>
    </p:spTree>
    <p:extLst>
      <p:ext uri="{BB962C8B-B14F-4D97-AF65-F5344CB8AC3E}">
        <p14:creationId xmlns:p14="http://schemas.microsoft.com/office/powerpoint/2010/main" xmlns="" val="2149558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dirty="0"/>
              <a:t>National Health Policy, 2002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A</a:t>
            </a:r>
            <a:r>
              <a:rPr lang="en-IN" dirty="0" smtClean="0"/>
              <a:t>ccords </a:t>
            </a:r>
            <a:r>
              <a:rPr lang="en-IN" dirty="0"/>
              <a:t>primacy </a:t>
            </a:r>
            <a:r>
              <a:rPr lang="en-IN" dirty="0" smtClean="0"/>
              <a:t>to </a:t>
            </a:r>
            <a:r>
              <a:rPr lang="en-IN" dirty="0" smtClean="0">
                <a:solidFill>
                  <a:srgbClr val="FF0000"/>
                </a:solidFill>
              </a:rPr>
              <a:t>preventive </a:t>
            </a:r>
            <a:r>
              <a:rPr lang="en-IN" dirty="0">
                <a:solidFill>
                  <a:srgbClr val="FF0000"/>
                </a:solidFill>
              </a:rPr>
              <a:t>and first line curative care at </a:t>
            </a:r>
            <a:r>
              <a:rPr lang="en-IN" dirty="0" smtClean="0">
                <a:solidFill>
                  <a:srgbClr val="FF0000"/>
                </a:solidFill>
              </a:rPr>
              <a:t>primary health </a:t>
            </a:r>
            <a:r>
              <a:rPr lang="en-IN" dirty="0">
                <a:solidFill>
                  <a:srgbClr val="FF0000"/>
                </a:solidFill>
              </a:rPr>
              <a:t>level</a:t>
            </a:r>
            <a:r>
              <a:rPr lang="en-IN" dirty="0"/>
              <a:t>, and emphasizes convergence, </a:t>
            </a:r>
            <a:r>
              <a:rPr lang="en-IN" dirty="0" smtClean="0"/>
              <a:t>and strategies </a:t>
            </a:r>
            <a:r>
              <a:rPr lang="en-IN" dirty="0"/>
              <a:t>to change care behaviours in families </a:t>
            </a:r>
            <a:r>
              <a:rPr lang="en-IN" dirty="0" smtClean="0"/>
              <a:t>and communities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39169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i="1" dirty="0"/>
              <a:t>National Charter for Children, 2003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77500" lnSpcReduction="20000"/>
          </a:bodyPr>
          <a:lstStyle/>
          <a:p>
            <a:r>
              <a:rPr lang="en-IN" dirty="0"/>
              <a:t>to </a:t>
            </a:r>
            <a:r>
              <a:rPr lang="en-IN" dirty="0" smtClean="0">
                <a:solidFill>
                  <a:srgbClr val="FF0000"/>
                </a:solidFill>
              </a:rPr>
              <a:t>secure for </a:t>
            </a:r>
            <a:r>
              <a:rPr lang="en-IN" dirty="0">
                <a:solidFill>
                  <a:srgbClr val="FF0000"/>
                </a:solidFill>
              </a:rPr>
              <a:t>every child its inherent right to be a child </a:t>
            </a:r>
            <a:r>
              <a:rPr lang="en-IN" dirty="0" smtClean="0">
                <a:solidFill>
                  <a:srgbClr val="FF0000"/>
                </a:solidFill>
              </a:rPr>
              <a:t>and enjoy </a:t>
            </a:r>
            <a:r>
              <a:rPr lang="en-IN" dirty="0">
                <a:solidFill>
                  <a:srgbClr val="FF0000"/>
                </a:solidFill>
              </a:rPr>
              <a:t>a healthy and happy childhood</a:t>
            </a:r>
            <a:r>
              <a:rPr lang="en-IN" dirty="0"/>
              <a:t>, </a:t>
            </a:r>
            <a:endParaRPr lang="en-IN" dirty="0" smtClean="0"/>
          </a:p>
          <a:p>
            <a:r>
              <a:rPr lang="en-IN" dirty="0" smtClean="0"/>
              <a:t>to </a:t>
            </a:r>
            <a:r>
              <a:rPr lang="en-IN" dirty="0"/>
              <a:t>address </a:t>
            </a:r>
            <a:r>
              <a:rPr lang="en-IN" dirty="0" smtClean="0"/>
              <a:t>the </a:t>
            </a:r>
            <a:r>
              <a:rPr lang="en-IN" dirty="0"/>
              <a:t>root causes that negate the healthy growth </a:t>
            </a:r>
            <a:r>
              <a:rPr lang="en-IN" dirty="0" smtClean="0"/>
              <a:t>and development </a:t>
            </a:r>
            <a:r>
              <a:rPr lang="en-IN" dirty="0"/>
              <a:t>of children, and </a:t>
            </a:r>
            <a:endParaRPr lang="en-IN" dirty="0" smtClean="0"/>
          </a:p>
          <a:p>
            <a:r>
              <a:rPr lang="en-IN" dirty="0" smtClean="0"/>
              <a:t>to </a:t>
            </a:r>
            <a:r>
              <a:rPr lang="en-IN" dirty="0"/>
              <a:t>awaken </a:t>
            </a:r>
            <a:r>
              <a:rPr lang="en-IN" dirty="0" smtClean="0"/>
              <a:t>the conscience </a:t>
            </a:r>
            <a:r>
              <a:rPr lang="en-IN" dirty="0"/>
              <a:t>of the community in the wider </a:t>
            </a:r>
            <a:r>
              <a:rPr lang="en-IN" dirty="0" smtClean="0"/>
              <a:t>societal context </a:t>
            </a:r>
            <a:r>
              <a:rPr lang="en-IN" dirty="0"/>
              <a:t>to protect children from all forms of </a:t>
            </a:r>
            <a:r>
              <a:rPr lang="en-IN" dirty="0" smtClean="0"/>
              <a:t>abuse, while </a:t>
            </a:r>
            <a:r>
              <a:rPr lang="en-IN" dirty="0"/>
              <a:t>strengthening the family, society and the nation.</a:t>
            </a:r>
          </a:p>
          <a:p>
            <a:r>
              <a:rPr lang="en-IN" dirty="0"/>
              <a:t>The national charter for children affirms </a:t>
            </a:r>
            <a:r>
              <a:rPr lang="en-IN" dirty="0" smtClean="0"/>
              <a:t>India's commitment </a:t>
            </a:r>
            <a:r>
              <a:rPr lang="en-IN" dirty="0"/>
              <a:t>to the </a:t>
            </a:r>
            <a:r>
              <a:rPr lang="en-IN" dirty="0" smtClean="0"/>
              <a:t>child.</a:t>
            </a:r>
          </a:p>
          <a:p>
            <a:r>
              <a:rPr lang="en-IN" dirty="0" smtClean="0"/>
              <a:t> </a:t>
            </a:r>
            <a:r>
              <a:rPr lang="en-IN" dirty="0"/>
              <a:t>The national policy for children, 1974 </a:t>
            </a:r>
            <a:r>
              <a:rPr lang="en-IN" dirty="0" smtClean="0"/>
              <a:t>still stands </a:t>
            </a:r>
            <a:r>
              <a:rPr lang="en-IN" dirty="0"/>
              <a:t>as the official policy commitment to children </a:t>
            </a:r>
            <a:r>
              <a:rPr lang="en-IN" dirty="0" smtClean="0"/>
              <a:t>of India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With </a:t>
            </a:r>
            <a:r>
              <a:rPr lang="en-IN" dirty="0"/>
              <a:t>India's accession to the UNCRC and its </a:t>
            </a:r>
            <a:r>
              <a:rPr lang="en-IN" dirty="0" smtClean="0"/>
              <a:t>two optional </a:t>
            </a:r>
            <a:r>
              <a:rPr lang="en-IN" dirty="0"/>
              <a:t>protocols rights based framework has </a:t>
            </a:r>
            <a:r>
              <a:rPr lang="en-IN" dirty="0" smtClean="0"/>
              <a:t>been accepted </a:t>
            </a:r>
            <a:r>
              <a:rPr lang="en-IN" dirty="0"/>
              <a:t>as the guiding frame for policy measures </a:t>
            </a:r>
            <a:r>
              <a:rPr lang="en-IN" dirty="0" smtClean="0"/>
              <a:t>and programming </a:t>
            </a:r>
            <a:r>
              <a:rPr lang="en-IN" dirty="0"/>
              <a:t>for children. </a:t>
            </a:r>
            <a:endParaRPr lang="en-IN" dirty="0" smtClean="0"/>
          </a:p>
          <a:p>
            <a:r>
              <a:rPr lang="en-IN" dirty="0" smtClean="0"/>
              <a:t>This </a:t>
            </a:r>
            <a:r>
              <a:rPr lang="en-IN" dirty="0"/>
              <a:t>is clearly reflected </a:t>
            </a:r>
            <a:r>
              <a:rPr lang="en-IN" dirty="0" smtClean="0"/>
              <a:t>in the </a:t>
            </a:r>
            <a:r>
              <a:rPr lang="en-IN" dirty="0"/>
              <a:t>national plan of action for children, 2005.</a:t>
            </a:r>
          </a:p>
        </p:txBody>
      </p:sp>
    </p:spTree>
    <p:extLst>
      <p:ext uri="{BB962C8B-B14F-4D97-AF65-F5344CB8AC3E}">
        <p14:creationId xmlns:p14="http://schemas.microsoft.com/office/powerpoint/2010/main" xmlns="" val="826249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en-IN" dirty="0"/>
              <a:t>Commission </a:t>
            </a:r>
            <a:r>
              <a:rPr lang="en-IN" i="1" dirty="0"/>
              <a:t>for the Protection of Child Rights </a:t>
            </a:r>
            <a:r>
              <a:rPr lang="en-IN" i="1" dirty="0" smtClean="0"/>
              <a:t>Act,2005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National</a:t>
            </a:r>
            <a:r>
              <a:rPr lang="en-IN" dirty="0"/>
              <a:t> </a:t>
            </a:r>
            <a:r>
              <a:rPr lang="en-IN" dirty="0" smtClean="0"/>
              <a:t>commission </a:t>
            </a:r>
            <a:r>
              <a:rPr lang="en-IN" dirty="0"/>
              <a:t>and state commissions for protection </a:t>
            </a:r>
            <a:r>
              <a:rPr lang="en-IN" dirty="0" smtClean="0"/>
              <a:t>of child </a:t>
            </a:r>
            <a:r>
              <a:rPr lang="en-IN" dirty="0"/>
              <a:t>rights and children's courts for providing </a:t>
            </a:r>
            <a:r>
              <a:rPr lang="en-IN" dirty="0" smtClean="0"/>
              <a:t>speedy trial </a:t>
            </a:r>
            <a:r>
              <a:rPr lang="en-IN" dirty="0"/>
              <a:t>of offences against children or of violation of </a:t>
            </a:r>
            <a:r>
              <a:rPr lang="en-IN" dirty="0" smtClean="0"/>
              <a:t>child rights </a:t>
            </a:r>
            <a:r>
              <a:rPr lang="en-IN" dirty="0"/>
              <a:t>and for matters connected therewith </a:t>
            </a:r>
            <a:r>
              <a:rPr lang="en-IN" dirty="0" smtClean="0"/>
              <a:t>or incidental </a:t>
            </a:r>
            <a:r>
              <a:rPr lang="en-IN" dirty="0"/>
              <a:t>thereto.</a:t>
            </a:r>
          </a:p>
        </p:txBody>
      </p:sp>
    </p:spTree>
    <p:extLst>
      <p:ext uri="{BB962C8B-B14F-4D97-AF65-F5344CB8AC3E}">
        <p14:creationId xmlns:p14="http://schemas.microsoft.com/office/powerpoint/2010/main" xmlns="" val="199297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 fontScale="90000"/>
          </a:bodyPr>
          <a:lstStyle/>
          <a:p>
            <a:r>
              <a:rPr lang="en-IN" i="1" dirty="0"/>
              <a:t>National Plan of Action for Children, 2005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r>
              <a:rPr lang="en-IN" dirty="0" smtClean="0"/>
              <a:t>Articulates clearly </a:t>
            </a:r>
            <a:r>
              <a:rPr lang="en-IN" dirty="0"/>
              <a:t>the rights, perspective, and agenda for </a:t>
            </a:r>
            <a:r>
              <a:rPr lang="en-IN" dirty="0" smtClean="0"/>
              <a:t>the development </a:t>
            </a:r>
            <a:r>
              <a:rPr lang="en-IN" dirty="0"/>
              <a:t>of children. </a:t>
            </a:r>
            <a:endParaRPr lang="en-IN" dirty="0" smtClean="0"/>
          </a:p>
          <a:p>
            <a:r>
              <a:rPr lang="en-IN" dirty="0" smtClean="0"/>
              <a:t>It </a:t>
            </a:r>
            <a:r>
              <a:rPr lang="en-IN" dirty="0"/>
              <a:t>provides a </a:t>
            </a:r>
            <a:r>
              <a:rPr lang="en-IN" dirty="0" smtClean="0"/>
              <a:t>robust framework </a:t>
            </a:r>
            <a:r>
              <a:rPr lang="en-IN" dirty="0"/>
              <a:t>within which to promote the </a:t>
            </a:r>
            <a:r>
              <a:rPr lang="en-IN" dirty="0" smtClean="0"/>
              <a:t>development and </a:t>
            </a:r>
            <a:r>
              <a:rPr lang="en-IN" dirty="0"/>
              <a:t>protection of children.</a:t>
            </a:r>
          </a:p>
        </p:txBody>
      </p:sp>
    </p:spTree>
    <p:extLst>
      <p:ext uri="{BB962C8B-B14F-4D97-AF65-F5344CB8AC3E}">
        <p14:creationId xmlns:p14="http://schemas.microsoft.com/office/powerpoint/2010/main" xmlns="" val="41502941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IN" dirty="0"/>
              <a:t>The guiding principles </a:t>
            </a:r>
            <a:r>
              <a:rPr lang="en-IN" dirty="0" smtClean="0"/>
              <a:t>of the </a:t>
            </a:r>
            <a:r>
              <a:rPr lang="en-IN" dirty="0"/>
              <a:t>NPA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a. To regard the child as an asset and a person </a:t>
            </a:r>
            <a:r>
              <a:rPr lang="en-IN" dirty="0" smtClean="0"/>
              <a:t>with human rights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b. To address issues of </a:t>
            </a:r>
            <a:r>
              <a:rPr lang="en-IN" dirty="0" smtClean="0"/>
              <a:t>discrimination emanating from </a:t>
            </a:r>
            <a:r>
              <a:rPr lang="en-IN" dirty="0"/>
              <a:t>biases of gender, class, caste, race, </a:t>
            </a:r>
            <a:r>
              <a:rPr lang="en-IN" dirty="0" smtClean="0"/>
              <a:t>religion and </a:t>
            </a:r>
            <a:r>
              <a:rPr lang="en-IN" dirty="0"/>
              <a:t>legal status in order to ensure equality;</a:t>
            </a:r>
          </a:p>
          <a:p>
            <a:pPr marL="0" indent="0">
              <a:buNone/>
            </a:pPr>
            <a:r>
              <a:rPr lang="en-IN" dirty="0"/>
              <a:t>c. To accord utmost priority to the </a:t>
            </a:r>
            <a:r>
              <a:rPr lang="en-IN" dirty="0" smtClean="0"/>
              <a:t>most disadvantaged</a:t>
            </a:r>
            <a:r>
              <a:rPr lang="en-IN" dirty="0"/>
              <a:t>, poorest of the poor and the </a:t>
            </a:r>
            <a:r>
              <a:rPr lang="en-IN" dirty="0" smtClean="0"/>
              <a:t>least served </a:t>
            </a:r>
            <a:r>
              <a:rPr lang="en-IN" dirty="0"/>
              <a:t>child in all policy and </a:t>
            </a:r>
            <a:r>
              <a:rPr lang="en-IN" dirty="0" smtClean="0"/>
              <a:t>programme interventions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d. To recognize the diverse stages and settings </a:t>
            </a:r>
            <a:r>
              <a:rPr lang="en-IN" dirty="0" smtClean="0"/>
              <a:t>of childhood</a:t>
            </a:r>
            <a:r>
              <a:rPr lang="en-IN" dirty="0"/>
              <a:t>, and address the needs of </a:t>
            </a:r>
            <a:r>
              <a:rPr lang="en-IN" dirty="0" smtClean="0"/>
              <a:t>each, providing </a:t>
            </a:r>
            <a:r>
              <a:rPr lang="en-IN" dirty="0"/>
              <a:t>all children the entitlements that </a:t>
            </a:r>
            <a:r>
              <a:rPr lang="en-IN" dirty="0" err="1" smtClean="0"/>
              <a:t>fulfill</a:t>
            </a:r>
            <a:r>
              <a:rPr lang="en-IN" dirty="0"/>
              <a:t> </a:t>
            </a:r>
            <a:r>
              <a:rPr lang="en-IN" dirty="0" smtClean="0"/>
              <a:t>their </a:t>
            </a:r>
            <a:r>
              <a:rPr lang="en-IN" dirty="0"/>
              <a:t>rights and meet their needs in each situation.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1513940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en-IN" dirty="0"/>
              <a:t>The NPAC 2005 has </a:t>
            </a:r>
            <a:r>
              <a:rPr lang="en-IN" dirty="0" smtClean="0"/>
              <a:t>identified 12 </a:t>
            </a:r>
            <a:r>
              <a:rPr lang="en-IN" dirty="0"/>
              <a:t>key priority areas for the highest and most </a:t>
            </a:r>
            <a:r>
              <a:rPr lang="en-IN" dirty="0" smtClean="0"/>
              <a:t>sustained attention </a:t>
            </a:r>
            <a:r>
              <a:rPr lang="en-IN" dirty="0"/>
              <a:t>in terms of outreach, programme interventions </a:t>
            </a:r>
            <a:r>
              <a:rPr lang="en-IN" dirty="0" smtClean="0"/>
              <a:t>and resource </a:t>
            </a:r>
            <a:r>
              <a:rPr lang="en-IN" dirty="0"/>
              <a:t>allocations. These </a:t>
            </a:r>
            <a:r>
              <a:rPr lang="en-IN" dirty="0" smtClean="0"/>
              <a:t>are</a:t>
            </a:r>
          </a:p>
          <a:p>
            <a:pPr marL="0" indent="0" algn="just">
              <a:buNone/>
            </a:pPr>
            <a:r>
              <a:rPr lang="en-IN" dirty="0" smtClean="0"/>
              <a:t>- </a:t>
            </a:r>
            <a:r>
              <a:rPr lang="en-IN" dirty="0"/>
              <a:t>Reducing </a:t>
            </a:r>
            <a:r>
              <a:rPr lang="en-IN" dirty="0">
                <a:solidFill>
                  <a:srgbClr val="FF0000"/>
                </a:solidFill>
              </a:rPr>
              <a:t>infant mortality rate</a:t>
            </a:r>
          </a:p>
          <a:p>
            <a:pPr marL="0" indent="0" algn="just">
              <a:buNone/>
            </a:pPr>
            <a:r>
              <a:rPr lang="en-IN" dirty="0" smtClean="0"/>
              <a:t>-Reducing </a:t>
            </a:r>
            <a:r>
              <a:rPr lang="en-IN" dirty="0">
                <a:solidFill>
                  <a:srgbClr val="FF0000"/>
                </a:solidFill>
              </a:rPr>
              <a:t>maternal mortality rate</a:t>
            </a:r>
          </a:p>
          <a:p>
            <a:pPr marL="0" indent="0" algn="just">
              <a:buNone/>
            </a:pPr>
            <a:r>
              <a:rPr lang="en-IN" dirty="0" smtClean="0"/>
              <a:t>- </a:t>
            </a:r>
            <a:r>
              <a:rPr lang="en-IN" dirty="0"/>
              <a:t>Reducing </a:t>
            </a:r>
            <a:r>
              <a:rPr lang="en-IN" dirty="0">
                <a:solidFill>
                  <a:srgbClr val="FF0000"/>
                </a:solidFill>
              </a:rPr>
              <a:t>malnutrition</a:t>
            </a:r>
            <a:r>
              <a:rPr lang="en-IN" dirty="0"/>
              <a:t> among children</a:t>
            </a:r>
          </a:p>
          <a:p>
            <a:pPr marL="0" indent="0" algn="just">
              <a:buNone/>
            </a:pPr>
            <a:r>
              <a:rPr lang="en-IN" dirty="0"/>
              <a:t>- Achieving 100% </a:t>
            </a:r>
            <a:r>
              <a:rPr lang="en-IN" dirty="0">
                <a:solidFill>
                  <a:srgbClr val="FF0000"/>
                </a:solidFill>
              </a:rPr>
              <a:t>civil registration of births</a:t>
            </a:r>
            <a:r>
              <a:rPr lang="en-IN" dirty="0"/>
              <a:t>.</a:t>
            </a:r>
          </a:p>
          <a:p>
            <a:pPr marL="0" indent="0" algn="just">
              <a:buNone/>
            </a:pPr>
            <a:r>
              <a:rPr lang="en-IN" dirty="0"/>
              <a:t>- Universalization of early </a:t>
            </a:r>
            <a:r>
              <a:rPr lang="en-IN" dirty="0" smtClean="0">
                <a:solidFill>
                  <a:srgbClr val="FF0000"/>
                </a:solidFill>
              </a:rPr>
              <a:t>childhood development </a:t>
            </a:r>
            <a:r>
              <a:rPr lang="en-IN" dirty="0">
                <a:solidFill>
                  <a:srgbClr val="FF0000"/>
                </a:solidFill>
              </a:rPr>
              <a:t>and quality education </a:t>
            </a:r>
            <a:r>
              <a:rPr lang="en-IN" dirty="0" smtClean="0"/>
              <a:t>for achieving </a:t>
            </a:r>
            <a:r>
              <a:rPr lang="en-IN" dirty="0"/>
              <a:t>100% access and </a:t>
            </a:r>
            <a:r>
              <a:rPr lang="en-IN" dirty="0" smtClean="0"/>
              <a:t>retention including pre-schools. care and all children in </a:t>
            </a:r>
            <a:r>
              <a:rPr lang="en-IN" dirty="0"/>
              <a:t>schools,</a:t>
            </a:r>
          </a:p>
          <a:p>
            <a:pPr marL="0" indent="0" algn="just">
              <a:buNone/>
            </a:pPr>
            <a:r>
              <a:rPr lang="en-IN" dirty="0"/>
              <a:t>- Complete </a:t>
            </a:r>
            <a:r>
              <a:rPr lang="en-IN" dirty="0">
                <a:solidFill>
                  <a:srgbClr val="FF0000"/>
                </a:solidFill>
              </a:rPr>
              <a:t>abolition of female foeticide, </a:t>
            </a:r>
            <a:r>
              <a:rPr lang="en-IN" dirty="0" smtClean="0">
                <a:solidFill>
                  <a:srgbClr val="FF0000"/>
                </a:solidFill>
              </a:rPr>
              <a:t>female infanticide </a:t>
            </a:r>
            <a:r>
              <a:rPr lang="en-IN" dirty="0">
                <a:solidFill>
                  <a:srgbClr val="FF0000"/>
                </a:solidFill>
              </a:rPr>
              <a:t>and child marriage</a:t>
            </a:r>
            <a:r>
              <a:rPr lang="en-IN" dirty="0"/>
              <a:t> and ensuring </a:t>
            </a:r>
            <a:r>
              <a:rPr lang="en-IN" dirty="0" smtClean="0"/>
              <a:t>the survival</a:t>
            </a:r>
            <a:r>
              <a:rPr lang="en-IN" dirty="0"/>
              <a:t>, development and protection of the girl child.</a:t>
            </a:r>
          </a:p>
          <a:p>
            <a:pPr marL="0" indent="0" algn="just">
              <a:buNone/>
            </a:pPr>
            <a:r>
              <a:rPr lang="en-IN" dirty="0"/>
              <a:t>- Improving </a:t>
            </a:r>
            <a:r>
              <a:rPr lang="en-IN" dirty="0">
                <a:solidFill>
                  <a:srgbClr val="FF0000"/>
                </a:solidFill>
              </a:rPr>
              <a:t>water and sanitation </a:t>
            </a:r>
            <a:r>
              <a:rPr lang="en-IN" dirty="0"/>
              <a:t>coverage in both </a:t>
            </a:r>
            <a:r>
              <a:rPr lang="en-IN" dirty="0" smtClean="0"/>
              <a:t>rural and </a:t>
            </a:r>
            <a:r>
              <a:rPr lang="en-IN" dirty="0"/>
              <a:t>urban areas.</a:t>
            </a:r>
          </a:p>
          <a:p>
            <a:pPr marL="0" indent="0" algn="just">
              <a:buNone/>
            </a:pPr>
            <a:r>
              <a:rPr lang="en-IN" dirty="0" smtClean="0"/>
              <a:t>-Addressing </a:t>
            </a:r>
            <a:r>
              <a:rPr lang="en-IN" dirty="0"/>
              <a:t>and u</a:t>
            </a:r>
            <a:r>
              <a:rPr lang="en-IN" dirty="0">
                <a:solidFill>
                  <a:srgbClr val="FF0000"/>
                </a:solidFill>
              </a:rPr>
              <a:t>pholding the rights of children </a:t>
            </a:r>
            <a:r>
              <a:rPr lang="en-IN" dirty="0" smtClean="0"/>
              <a:t>in difficult </a:t>
            </a:r>
            <a:r>
              <a:rPr lang="en-IN" dirty="0"/>
              <a:t>circumstances.</a:t>
            </a:r>
          </a:p>
          <a:p>
            <a:pPr marL="0" indent="0" algn="just">
              <a:buNone/>
            </a:pPr>
            <a:r>
              <a:rPr lang="en-IN" dirty="0"/>
              <a:t>- </a:t>
            </a:r>
            <a:r>
              <a:rPr lang="en-IN" dirty="0">
                <a:solidFill>
                  <a:srgbClr val="FF0000"/>
                </a:solidFill>
              </a:rPr>
              <a:t>Securing for all children all legal and social </a:t>
            </a:r>
            <a:r>
              <a:rPr lang="en-IN" dirty="0" smtClean="0">
                <a:solidFill>
                  <a:srgbClr val="FF0000"/>
                </a:solidFill>
              </a:rPr>
              <a:t>protection</a:t>
            </a:r>
            <a:r>
              <a:rPr lang="en-IN" dirty="0" smtClean="0"/>
              <a:t>, from </a:t>
            </a:r>
            <a:r>
              <a:rPr lang="en-IN" dirty="0"/>
              <a:t>all kinds of abuse, exploitation and neglect.</a:t>
            </a:r>
          </a:p>
          <a:p>
            <a:pPr marL="0" indent="0" algn="just">
              <a:buNone/>
            </a:pPr>
            <a:r>
              <a:rPr lang="en-IN" dirty="0" smtClean="0"/>
              <a:t>-Complete </a:t>
            </a:r>
            <a:r>
              <a:rPr lang="en-IN" dirty="0"/>
              <a:t>abolition of </a:t>
            </a:r>
            <a:r>
              <a:rPr lang="en-IN" dirty="0">
                <a:solidFill>
                  <a:srgbClr val="FF0000"/>
                </a:solidFill>
              </a:rPr>
              <a:t>child labour </a:t>
            </a:r>
            <a:r>
              <a:rPr lang="en-IN" dirty="0"/>
              <a:t>with the aim </a:t>
            </a:r>
            <a:r>
              <a:rPr lang="en-IN" dirty="0" smtClean="0"/>
              <a:t>of </a:t>
            </a:r>
            <a:r>
              <a:rPr lang="en-IN" dirty="0"/>
              <a:t>eliminating all forms of </a:t>
            </a:r>
            <a:r>
              <a:rPr lang="en-IN" dirty="0" smtClean="0"/>
              <a:t>economic exploitation </a:t>
            </a:r>
            <a:r>
              <a:rPr lang="en-IN" dirty="0"/>
              <a:t>of children.</a:t>
            </a:r>
            <a:endParaRPr lang="en-IN" dirty="0" smtClean="0"/>
          </a:p>
          <a:p>
            <a:pPr marL="0" indent="0" algn="just">
              <a:buNone/>
            </a:pPr>
            <a:r>
              <a:rPr lang="en-IN" dirty="0" smtClean="0"/>
              <a:t>- Monitoring</a:t>
            </a:r>
            <a:r>
              <a:rPr lang="en-IN" dirty="0"/>
              <a:t>, review, and reform of </a:t>
            </a:r>
            <a:r>
              <a:rPr lang="en-IN" dirty="0" smtClean="0"/>
              <a:t>policies, programmes </a:t>
            </a:r>
            <a:r>
              <a:rPr lang="en-IN" dirty="0"/>
              <a:t>and laws to </a:t>
            </a:r>
            <a:r>
              <a:rPr lang="en-IN" dirty="0" smtClean="0">
                <a:solidFill>
                  <a:srgbClr val="FF0000"/>
                </a:solidFill>
              </a:rPr>
              <a:t>ensure protection of children's </a:t>
            </a:r>
            <a:r>
              <a:rPr lang="en-IN" dirty="0">
                <a:solidFill>
                  <a:srgbClr val="FF0000"/>
                </a:solidFill>
              </a:rPr>
              <a:t>interest and rights.</a:t>
            </a:r>
          </a:p>
          <a:p>
            <a:pPr marL="0" indent="0" algn="just">
              <a:buNone/>
            </a:pPr>
            <a:r>
              <a:rPr lang="en-IN" dirty="0"/>
              <a:t>- Ensuring </a:t>
            </a:r>
            <a:r>
              <a:rPr lang="en-IN" dirty="0">
                <a:solidFill>
                  <a:srgbClr val="FF0000"/>
                </a:solidFill>
              </a:rPr>
              <a:t>child participation and choice in matters </a:t>
            </a:r>
            <a:r>
              <a:rPr lang="en-IN" dirty="0" smtClean="0">
                <a:solidFill>
                  <a:srgbClr val="FF0000"/>
                </a:solidFill>
              </a:rPr>
              <a:t>and decisions </a:t>
            </a:r>
            <a:r>
              <a:rPr lang="en-IN" dirty="0"/>
              <a:t>affecting their lives.</a:t>
            </a:r>
          </a:p>
        </p:txBody>
      </p:sp>
    </p:spTree>
    <p:extLst>
      <p:ext uri="{BB962C8B-B14F-4D97-AF65-F5344CB8AC3E}">
        <p14:creationId xmlns:p14="http://schemas.microsoft.com/office/powerpoint/2010/main" xmlns="" val="5963650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en-IN" i="1" dirty="0"/>
              <a:t>Integrated Child Protection Scheme (ICPS)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/>
              <a:t>During the year 2009-10, the Ministry of Women and</a:t>
            </a:r>
          </a:p>
          <a:p>
            <a:pPr marL="0" indent="0">
              <a:buNone/>
            </a:pPr>
            <a:r>
              <a:rPr lang="en-IN" dirty="0"/>
              <a:t>Child Development launched a new </a:t>
            </a:r>
            <a:r>
              <a:rPr lang="en-IN" dirty="0" smtClean="0"/>
              <a:t>centrally sponsored </a:t>
            </a:r>
            <a:r>
              <a:rPr lang="en-IN" dirty="0"/>
              <a:t>scheme called "Integrated Child </a:t>
            </a:r>
            <a:r>
              <a:rPr lang="en-IN" dirty="0" smtClean="0"/>
              <a:t>Protection Scheme</a:t>
            </a:r>
            <a:r>
              <a:rPr lang="en-IN" dirty="0"/>
              <a:t>" (ICPS) with a view to create a </a:t>
            </a:r>
            <a:r>
              <a:rPr lang="en-IN" dirty="0">
                <a:solidFill>
                  <a:srgbClr val="FF0000"/>
                </a:solidFill>
              </a:rPr>
              <a:t>safe and </a:t>
            </a:r>
            <a:r>
              <a:rPr lang="en-IN" dirty="0" smtClean="0">
                <a:solidFill>
                  <a:srgbClr val="FF0000"/>
                </a:solidFill>
              </a:rPr>
              <a:t>secure environment</a:t>
            </a:r>
            <a:r>
              <a:rPr lang="en-IN" dirty="0" smtClean="0"/>
              <a:t> </a:t>
            </a:r>
            <a:r>
              <a:rPr lang="en-IN" dirty="0"/>
              <a:t>in the country for the </a:t>
            </a:r>
            <a:r>
              <a:rPr lang="en-IN" dirty="0" smtClean="0"/>
              <a:t>comprehensive development </a:t>
            </a:r>
            <a:r>
              <a:rPr lang="en-IN" dirty="0"/>
              <a:t>of children who are in need of care </a:t>
            </a:r>
            <a:r>
              <a:rPr lang="en-IN" dirty="0" smtClean="0"/>
              <a:t>and protection</a:t>
            </a:r>
            <a:r>
              <a:rPr lang="en-IN" dirty="0"/>
              <a:t>, children in conflict and in contact with </a:t>
            </a:r>
            <a:r>
              <a:rPr lang="en-IN" dirty="0" smtClean="0"/>
              <a:t>law {either </a:t>
            </a:r>
            <a:r>
              <a:rPr lang="en-IN" dirty="0"/>
              <a:t>as a victim or as a witness or due to any </a:t>
            </a:r>
            <a:r>
              <a:rPr lang="en-IN" dirty="0" smtClean="0"/>
              <a:t>other circumstances</a:t>
            </a:r>
            <a:r>
              <a:rPr lang="en-IN" dirty="0"/>
              <a:t>), children of migrant families, children </a:t>
            </a:r>
            <a:r>
              <a:rPr lang="en-IN" dirty="0" smtClean="0"/>
              <a:t>of prisoners</a:t>
            </a:r>
            <a:r>
              <a:rPr lang="en-IN" dirty="0"/>
              <a:t>, prostitutes, working children, street </a:t>
            </a:r>
            <a:r>
              <a:rPr lang="en-IN" dirty="0" smtClean="0"/>
              <a:t>children, trafficked </a:t>
            </a:r>
            <a:r>
              <a:rPr lang="en-IN" dirty="0"/>
              <a:t>or sexually exploited children, child </a:t>
            </a:r>
            <a:r>
              <a:rPr lang="en-IN" dirty="0" smtClean="0"/>
              <a:t>drug abusers</a:t>
            </a:r>
            <a:r>
              <a:rPr lang="en-IN" dirty="0"/>
              <a:t>, child beggars etc.</a:t>
            </a:r>
          </a:p>
        </p:txBody>
      </p:sp>
    </p:spTree>
    <p:extLst>
      <p:ext uri="{BB962C8B-B14F-4D97-AF65-F5344CB8AC3E}">
        <p14:creationId xmlns:p14="http://schemas.microsoft.com/office/powerpoint/2010/main" xmlns="" val="978527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dirty="0"/>
              <a:t>O</a:t>
            </a:r>
            <a:r>
              <a:rPr lang="en-IN" dirty="0" smtClean="0"/>
              <a:t>bjectives </a:t>
            </a:r>
            <a:r>
              <a:rPr lang="en-IN" dirty="0"/>
              <a:t>of the scheme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(1) Improve </a:t>
            </a:r>
            <a:r>
              <a:rPr lang="en-IN" dirty="0" smtClean="0">
                <a:solidFill>
                  <a:srgbClr val="FF0000"/>
                </a:solidFill>
              </a:rPr>
              <a:t>access to </a:t>
            </a:r>
            <a:r>
              <a:rPr lang="en-IN" dirty="0">
                <a:solidFill>
                  <a:srgbClr val="FF0000"/>
                </a:solidFill>
              </a:rPr>
              <a:t>and quality of child </a:t>
            </a:r>
            <a:r>
              <a:rPr lang="en-IN" dirty="0"/>
              <a:t>protection services;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/>
              <a:t>2) </a:t>
            </a:r>
            <a:r>
              <a:rPr lang="en-IN" dirty="0" smtClean="0"/>
              <a:t>Raise </a:t>
            </a:r>
            <a:r>
              <a:rPr lang="en-IN" dirty="0" smtClean="0">
                <a:solidFill>
                  <a:srgbClr val="FF0000"/>
                </a:solidFill>
              </a:rPr>
              <a:t>public </a:t>
            </a:r>
            <a:r>
              <a:rPr lang="en-IN" dirty="0">
                <a:solidFill>
                  <a:srgbClr val="FF0000"/>
                </a:solidFill>
              </a:rPr>
              <a:t>awareness </a:t>
            </a:r>
            <a:r>
              <a:rPr lang="en-IN" dirty="0"/>
              <a:t>about child rights;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/>
              <a:t>3) </a:t>
            </a:r>
            <a:r>
              <a:rPr lang="en-IN" dirty="0" smtClean="0"/>
              <a:t>Clearly articulated </a:t>
            </a:r>
            <a:r>
              <a:rPr lang="en-IN" dirty="0">
                <a:solidFill>
                  <a:srgbClr val="FF0000"/>
                </a:solidFill>
              </a:rPr>
              <a:t>responsibilities and accountability</a:t>
            </a:r>
            <a:r>
              <a:rPr lang="en-IN" dirty="0"/>
              <a:t> for </a:t>
            </a:r>
            <a:r>
              <a:rPr lang="en-IN" dirty="0" smtClean="0"/>
              <a:t>child protection</a:t>
            </a:r>
            <a:r>
              <a:rPr lang="en-IN" dirty="0"/>
              <a:t>;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/>
              <a:t>4) Establish structures at all </a:t>
            </a:r>
            <a:r>
              <a:rPr lang="en-IN" dirty="0" smtClean="0"/>
              <a:t>government levels </a:t>
            </a:r>
            <a:r>
              <a:rPr lang="en-IN" dirty="0"/>
              <a:t>for delivery of </a:t>
            </a:r>
            <a:r>
              <a:rPr lang="en-IN" dirty="0">
                <a:solidFill>
                  <a:srgbClr val="FF0000"/>
                </a:solidFill>
              </a:rPr>
              <a:t>statutory and support services </a:t>
            </a:r>
            <a:r>
              <a:rPr lang="en-IN" dirty="0" smtClean="0"/>
              <a:t>to children </a:t>
            </a:r>
            <a:r>
              <a:rPr lang="en-IN" dirty="0"/>
              <a:t>in difficult circumstances; and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/>
              <a:t>5) </a:t>
            </a:r>
            <a:r>
              <a:rPr lang="en-IN" dirty="0" smtClean="0"/>
              <a:t>Setting-up of </a:t>
            </a:r>
            <a:r>
              <a:rPr lang="en-IN" dirty="0"/>
              <a:t>an evidence </a:t>
            </a:r>
            <a:r>
              <a:rPr lang="en-IN" dirty="0">
                <a:solidFill>
                  <a:srgbClr val="FF0000"/>
                </a:solidFill>
              </a:rPr>
              <a:t>based monitoring and </a:t>
            </a:r>
            <a:r>
              <a:rPr lang="en-IN" dirty="0" smtClean="0">
                <a:solidFill>
                  <a:srgbClr val="FF0000"/>
                </a:solidFill>
              </a:rPr>
              <a:t>evaluation system</a:t>
            </a:r>
            <a:r>
              <a:rPr lang="en-IN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59937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1066800"/>
          </a:xfrm>
        </p:spPr>
        <p:txBody>
          <a:bodyPr/>
          <a:lstStyle/>
          <a:p>
            <a:r>
              <a:rPr lang="en-IN" dirty="0"/>
              <a:t>The services provided under </a:t>
            </a:r>
            <a:r>
              <a:rPr lang="en-IN" dirty="0" smtClean="0"/>
              <a:t>ICPS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/>
              <a:t>(1) Emergency outreach service through 'Child line</a:t>
            </a:r>
            <a:r>
              <a:rPr lang="en-IN" dirty="0" smtClean="0"/>
              <a:t>', dedicated </a:t>
            </a:r>
            <a:r>
              <a:rPr lang="en-IN" dirty="0"/>
              <a:t>number is 1098. It is a 24-hour toll </a:t>
            </a:r>
            <a:r>
              <a:rPr lang="en-IN" dirty="0" smtClean="0"/>
              <a:t>free telephone </a:t>
            </a:r>
            <a:r>
              <a:rPr lang="en-IN" dirty="0"/>
              <a:t>service available to all children </a:t>
            </a:r>
            <a:r>
              <a:rPr lang="en-IN" dirty="0" smtClean="0"/>
              <a:t>in distress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/>
              <a:t>(2) Open shelters for children in need, in urban </a:t>
            </a:r>
            <a:r>
              <a:rPr lang="en-IN" dirty="0" smtClean="0"/>
              <a:t>and semi-urban </a:t>
            </a:r>
            <a:r>
              <a:rPr lang="en-IN" dirty="0"/>
              <a:t>areas.</a:t>
            </a:r>
          </a:p>
          <a:p>
            <a:pPr marL="0" indent="0">
              <a:buNone/>
            </a:pPr>
            <a:r>
              <a:rPr lang="en-IN" dirty="0"/>
              <a:t>(3) Family based non-institutional care </a:t>
            </a:r>
            <a:r>
              <a:rPr lang="en-IN" dirty="0" smtClean="0"/>
              <a:t>through sponsorship</a:t>
            </a:r>
            <a:r>
              <a:rPr lang="en-IN" dirty="0"/>
              <a:t>, foster-care, adoption, cradle </a:t>
            </a:r>
            <a:r>
              <a:rPr lang="en-IN" dirty="0" smtClean="0"/>
              <a:t>baby centres </a:t>
            </a:r>
            <a:r>
              <a:rPr lang="en-IN" dirty="0"/>
              <a:t>and after-care.</a:t>
            </a:r>
          </a:p>
          <a:p>
            <a:pPr marL="0" indent="0">
              <a:buNone/>
            </a:pPr>
            <a:r>
              <a:rPr lang="en-IN" dirty="0"/>
              <a:t>(4) Institutional services through shelter </a:t>
            </a:r>
            <a:r>
              <a:rPr lang="en-IN" dirty="0" smtClean="0"/>
              <a:t>homes, children </a:t>
            </a:r>
            <a:r>
              <a:rPr lang="en-IN" dirty="0"/>
              <a:t>homes, observation homes, </a:t>
            </a:r>
            <a:r>
              <a:rPr lang="en-IN" dirty="0" smtClean="0"/>
              <a:t>special homes</a:t>
            </a:r>
            <a:r>
              <a:rPr lang="en-IN" dirty="0"/>
              <a:t>, and specialized services for children </a:t>
            </a:r>
            <a:r>
              <a:rPr lang="en-IN" dirty="0" smtClean="0"/>
              <a:t>with special </a:t>
            </a:r>
            <a:r>
              <a:rPr lang="en-IN" dirty="0"/>
              <a:t>needs.</a:t>
            </a:r>
          </a:p>
          <a:p>
            <a:pPr marL="0" indent="0">
              <a:buNone/>
            </a:pPr>
            <a:r>
              <a:rPr lang="en-IN" dirty="0"/>
              <a:t>(5) Web-enabled child protection management </a:t>
            </a:r>
            <a:r>
              <a:rPr lang="en-IN" dirty="0" smtClean="0"/>
              <a:t>system including </a:t>
            </a:r>
            <a:r>
              <a:rPr lang="en-IN" dirty="0"/>
              <a:t>website for missing children.</a:t>
            </a:r>
          </a:p>
          <a:p>
            <a:pPr marL="0" indent="0">
              <a:buNone/>
            </a:pPr>
            <a:r>
              <a:rPr lang="en-IN" dirty="0"/>
              <a:t>(6) General grant-in-aid for need based interventions</a:t>
            </a:r>
          </a:p>
        </p:txBody>
      </p:sp>
    </p:spTree>
    <p:extLst>
      <p:ext uri="{BB962C8B-B14F-4D97-AF65-F5344CB8AC3E}">
        <p14:creationId xmlns:p14="http://schemas.microsoft.com/office/powerpoint/2010/main" xmlns="" val="10466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r>
              <a:rPr lang="en-US" dirty="0" smtClean="0"/>
              <a:t>Rights of the Child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>
            <a:normAutofit/>
          </a:bodyPr>
          <a:lstStyle/>
          <a:p>
            <a:r>
              <a:rPr lang="en-IN" dirty="0"/>
              <a:t>The needs of children and our duties towards them </a:t>
            </a:r>
            <a:r>
              <a:rPr lang="en-IN" dirty="0" smtClean="0"/>
              <a:t>are enshrined </a:t>
            </a:r>
            <a:r>
              <a:rPr lang="en-IN" dirty="0"/>
              <a:t>in our Constitution; the relevant articles are</a:t>
            </a:r>
            <a:endParaRPr lang="en-IN" dirty="0" smtClean="0"/>
          </a:p>
          <a:p>
            <a:pPr marL="514350" indent="-514350" algn="just">
              <a:buAutoNum type="alphaLcPeriod"/>
            </a:pPr>
            <a:r>
              <a:rPr lang="en-IN" dirty="0" smtClean="0"/>
              <a:t>Article </a:t>
            </a:r>
            <a:r>
              <a:rPr lang="en-IN" dirty="0"/>
              <a:t>24 prohibits employment of children </a:t>
            </a:r>
            <a:r>
              <a:rPr lang="en-IN" dirty="0" smtClean="0"/>
              <a:t>below the </a:t>
            </a:r>
            <a:r>
              <a:rPr lang="en-IN" dirty="0"/>
              <a:t>age of 14 in </a:t>
            </a:r>
            <a:r>
              <a:rPr lang="en-IN" dirty="0" smtClean="0"/>
              <a:t>factories.</a:t>
            </a:r>
          </a:p>
          <a:p>
            <a:pPr marL="514350" indent="-514350" algn="just">
              <a:buAutoNum type="alphaLcPeriod"/>
            </a:pPr>
            <a:r>
              <a:rPr lang="en-IN" dirty="0" smtClean="0"/>
              <a:t>Article </a:t>
            </a:r>
            <a:r>
              <a:rPr lang="en-IN" dirty="0"/>
              <a:t>39 prevents abuse of </a:t>
            </a:r>
            <a:r>
              <a:rPr lang="en-IN" dirty="0" smtClean="0"/>
              <a:t>children</a:t>
            </a:r>
          </a:p>
          <a:p>
            <a:pPr marL="514350" indent="-514350" algn="just">
              <a:buAutoNum type="alphaLcPeriod"/>
            </a:pPr>
            <a:r>
              <a:rPr lang="en-IN" dirty="0" smtClean="0"/>
              <a:t> </a:t>
            </a:r>
            <a:r>
              <a:rPr lang="en-IN" dirty="0"/>
              <a:t>Article 45 provides for free and </a:t>
            </a:r>
            <a:r>
              <a:rPr lang="en-IN" dirty="0" smtClean="0"/>
              <a:t>compulsory education </a:t>
            </a:r>
            <a:r>
              <a:rPr lang="en-IN" dirty="0"/>
              <a:t>for all children until they complete </a:t>
            </a:r>
            <a:r>
              <a:rPr lang="en-IN" dirty="0" smtClean="0"/>
              <a:t>the age </a:t>
            </a:r>
            <a:r>
              <a:rPr lang="en-IN" dirty="0"/>
              <a:t>of 14 years.</a:t>
            </a:r>
          </a:p>
        </p:txBody>
      </p:sp>
    </p:spTree>
    <p:extLst>
      <p:ext uri="{BB962C8B-B14F-4D97-AF65-F5344CB8AC3E}">
        <p14:creationId xmlns:p14="http://schemas.microsoft.com/office/powerpoint/2010/main" xmlns="" val="136131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r>
              <a:rPr lang="en-IN" dirty="0"/>
              <a:t>Goals and targets set by Government of India for </a:t>
            </a:r>
            <a:r>
              <a:rPr lang="en-IN" dirty="0" smtClean="0"/>
              <a:t>child health </a:t>
            </a:r>
            <a:r>
              <a:rPr lang="en-IN" dirty="0"/>
              <a:t>under various national and </a:t>
            </a:r>
            <a:r>
              <a:rPr lang="en-IN" dirty="0" smtClean="0"/>
              <a:t>international commitments</a:t>
            </a:r>
          </a:p>
          <a:p>
            <a:r>
              <a:rPr lang="en-IN" dirty="0"/>
              <a:t>Common </a:t>
            </a:r>
            <a:r>
              <a:rPr lang="en-IN" dirty="0" smtClean="0"/>
              <a:t>Minimum Programme</a:t>
            </a:r>
            <a:r>
              <a:rPr lang="en-IN" dirty="0"/>
              <a:t>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- </a:t>
            </a:r>
            <a:r>
              <a:rPr lang="en-IN" dirty="0"/>
              <a:t>To raise public spending on health to </a:t>
            </a:r>
            <a:r>
              <a:rPr lang="en-IN" dirty="0" smtClean="0"/>
              <a:t>at least </a:t>
            </a:r>
            <a:r>
              <a:rPr lang="en-IN" dirty="0"/>
              <a:t>2-3% of GDP over the next </a:t>
            </a:r>
            <a:r>
              <a:rPr lang="en-IN" dirty="0" smtClean="0"/>
              <a:t>five years </a:t>
            </a:r>
            <a:r>
              <a:rPr lang="en-IN" dirty="0"/>
              <a:t>and focus on primary health </a:t>
            </a:r>
            <a:r>
              <a:rPr lang="en-IN" dirty="0" smtClean="0"/>
              <a:t>care... </a:t>
            </a:r>
            <a:r>
              <a:rPr lang="en-IN" dirty="0"/>
              <a:t>special attention will be paid to </a:t>
            </a:r>
            <a:r>
              <a:rPr lang="en-IN" dirty="0" smtClean="0"/>
              <a:t>the poorer </a:t>
            </a:r>
            <a:r>
              <a:rPr lang="en-IN" dirty="0"/>
              <a:t>sections in the matter of </a:t>
            </a:r>
            <a:r>
              <a:rPr lang="en-IN" dirty="0" smtClean="0"/>
              <a:t>health care.</a:t>
            </a:r>
          </a:p>
        </p:txBody>
      </p:sp>
    </p:spTree>
    <p:extLst>
      <p:ext uri="{BB962C8B-B14F-4D97-AF65-F5344CB8AC3E}">
        <p14:creationId xmlns:p14="http://schemas.microsoft.com/office/powerpoint/2010/main" xmlns="" val="108966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Eleventh Five Year Plan </a:t>
            </a:r>
            <a:r>
              <a:rPr lang="en-IN" dirty="0" smtClean="0"/>
              <a:t>2007-12</a:t>
            </a:r>
          </a:p>
          <a:p>
            <a:pPr>
              <a:buFontTx/>
              <a:buChar char="-"/>
            </a:pPr>
            <a:r>
              <a:rPr lang="en-IN" dirty="0" smtClean="0"/>
              <a:t>Reduction </a:t>
            </a:r>
            <a:r>
              <a:rPr lang="en-IN" dirty="0"/>
              <a:t>of infant mortality rates to 28 per thousand live births by 2012. </a:t>
            </a:r>
            <a:endParaRPr lang="en-IN" dirty="0" smtClean="0"/>
          </a:p>
          <a:p>
            <a:pPr>
              <a:buFontTx/>
              <a:buChar char="-"/>
            </a:pPr>
            <a:r>
              <a:rPr lang="en-IN" dirty="0" smtClean="0"/>
              <a:t>To </a:t>
            </a:r>
            <a:r>
              <a:rPr lang="en-IN" dirty="0"/>
              <a:t>raise the sex ratio for age group 0-6 from 927 in 2001 to 935 by 2011-12 and to 950 by 2016-17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30656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/>
          <a:lstStyle/>
          <a:p>
            <a:r>
              <a:rPr lang="en-IN" dirty="0"/>
              <a:t>National Plan of Action for Children, </a:t>
            </a:r>
            <a:r>
              <a:rPr lang="en-IN" dirty="0" smtClean="0"/>
              <a:t>2005-</a:t>
            </a:r>
          </a:p>
          <a:p>
            <a:pPr>
              <a:buFontTx/>
              <a:buChar char="-"/>
            </a:pPr>
            <a:r>
              <a:rPr lang="en-IN" dirty="0" smtClean="0"/>
              <a:t>To </a:t>
            </a:r>
            <a:r>
              <a:rPr lang="en-IN" dirty="0"/>
              <a:t>reduce infant mortality rate to below 30 per 1000 live births </a:t>
            </a:r>
            <a:r>
              <a:rPr lang="en-IN" dirty="0" smtClean="0"/>
              <a:t>by 2010.</a:t>
            </a:r>
          </a:p>
          <a:p>
            <a:pPr>
              <a:buFontTx/>
              <a:buChar char="-"/>
            </a:pPr>
            <a:r>
              <a:rPr lang="en-IN" dirty="0" smtClean="0"/>
              <a:t>To </a:t>
            </a:r>
            <a:r>
              <a:rPr lang="en-IN" dirty="0"/>
              <a:t>reduce child mortality rate to below 31per1000 live </a:t>
            </a:r>
            <a:r>
              <a:rPr lang="en-IN"/>
              <a:t>births </a:t>
            </a:r>
            <a:r>
              <a:rPr lang="en-IN" smtClean="0"/>
              <a:t>by 2010</a:t>
            </a:r>
            <a:r>
              <a:rPr lang="en-IN" dirty="0" smtClean="0"/>
              <a:t>.</a:t>
            </a:r>
          </a:p>
          <a:p>
            <a:pPr>
              <a:buFontTx/>
              <a:buChar char="-"/>
            </a:pPr>
            <a:r>
              <a:rPr lang="en-IN" dirty="0" smtClean="0"/>
              <a:t>To </a:t>
            </a:r>
            <a:r>
              <a:rPr lang="en-IN" dirty="0"/>
              <a:t>reduce neonatal mortality rate to below 18 per 1000 live births by 2010</a:t>
            </a:r>
            <a:r>
              <a:rPr lang="en-IN" dirty="0" smtClean="0"/>
              <a:t>.</a:t>
            </a:r>
          </a:p>
          <a:p>
            <a:pPr>
              <a:buFontTx/>
              <a:buChar char="-"/>
            </a:pPr>
            <a:r>
              <a:rPr lang="en-IN" dirty="0" smtClean="0"/>
              <a:t>To </a:t>
            </a:r>
            <a:r>
              <a:rPr lang="en-IN" dirty="0"/>
              <a:t>explore possibilities of covering all children with plan for health insurance.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22900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r>
              <a:rPr lang="en-IN" dirty="0" err="1"/>
              <a:t>Millenium</a:t>
            </a:r>
            <a:r>
              <a:rPr lang="en-IN" dirty="0"/>
              <a:t> Development Goals (MDG</a:t>
            </a:r>
            <a:r>
              <a:rPr lang="en-IN" dirty="0" smtClean="0"/>
              <a:t>)-</a:t>
            </a:r>
          </a:p>
          <a:p>
            <a:pPr marL="0" indent="0">
              <a:buNone/>
            </a:pPr>
            <a:r>
              <a:rPr lang="en-IN" dirty="0" smtClean="0"/>
              <a:t>  </a:t>
            </a:r>
            <a:r>
              <a:rPr lang="en-IN" dirty="0"/>
              <a:t>- Reduce by two-thirds, between 1990 and 2015, the under-five mortality rate (Goal 4</a:t>
            </a:r>
            <a:r>
              <a:rPr lang="en-IN" dirty="0" smtClean="0"/>
              <a:t>).</a:t>
            </a:r>
          </a:p>
          <a:p>
            <a:pPr marL="0" indent="0">
              <a:buNone/>
            </a:pPr>
            <a:r>
              <a:rPr lang="en-IN" dirty="0" smtClean="0"/>
              <a:t> </a:t>
            </a:r>
            <a:r>
              <a:rPr lang="en-IN" dirty="0"/>
              <a:t>- Reduce by three-quarters, between 1990 and 2015, the maternal mortality rate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- </a:t>
            </a:r>
            <a:r>
              <a:rPr lang="en-IN" dirty="0"/>
              <a:t>Combat HIV/AIDS, malaria and other diseases.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91843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National Health Policy, </a:t>
            </a:r>
            <a:r>
              <a:rPr lang="en-IN" dirty="0" smtClean="0"/>
              <a:t>2002-</a:t>
            </a:r>
          </a:p>
          <a:p>
            <a:pPr marL="0" indent="0">
              <a:buNone/>
            </a:pPr>
            <a:r>
              <a:rPr lang="en-IN" dirty="0" smtClean="0"/>
              <a:t> </a:t>
            </a:r>
            <a:r>
              <a:rPr lang="en-IN" dirty="0"/>
              <a:t>- To achieve an acceptable standard of good health among the population by increasing access to decentralized public health system and by establishing or upgrading the infrastructure in the existing institutions. </a:t>
            </a:r>
            <a:endParaRPr lang="en-IN" dirty="0" smtClean="0"/>
          </a:p>
          <a:p>
            <a:pPr>
              <a:buFontTx/>
              <a:buChar char="-"/>
            </a:pPr>
            <a:r>
              <a:rPr lang="en-IN" dirty="0" smtClean="0"/>
              <a:t>Reduce </a:t>
            </a:r>
            <a:r>
              <a:rPr lang="en-IN" dirty="0"/>
              <a:t>IMR to 30/1000 and MMR to 100/lakh by 2010. </a:t>
            </a:r>
            <a:endParaRPr lang="en-IN" dirty="0" smtClean="0"/>
          </a:p>
          <a:p>
            <a:pPr>
              <a:buFontTx/>
              <a:buChar char="-"/>
            </a:pPr>
            <a:r>
              <a:rPr lang="en-IN" dirty="0" smtClean="0"/>
              <a:t>Eradicate </a:t>
            </a:r>
            <a:r>
              <a:rPr lang="en-IN" dirty="0"/>
              <a:t>polio and yaws, and eliminate leprosy by 2005. </a:t>
            </a:r>
            <a:endParaRPr lang="en-IN" dirty="0" smtClean="0"/>
          </a:p>
          <a:p>
            <a:pPr>
              <a:buFontTx/>
              <a:buChar char="-"/>
            </a:pPr>
            <a:r>
              <a:rPr lang="en-IN" dirty="0" smtClean="0"/>
              <a:t>Improve </a:t>
            </a:r>
            <a:r>
              <a:rPr lang="en-IN" dirty="0"/>
              <a:t>nutrition and reduce proportion of LBW babies from 30% to 10% by 2010</a:t>
            </a:r>
            <a:r>
              <a:rPr lang="en-IN" dirty="0" smtClean="0"/>
              <a:t>.</a:t>
            </a:r>
          </a:p>
          <a:p>
            <a:pPr>
              <a:buFontTx/>
              <a:buChar char="-"/>
            </a:pPr>
            <a:r>
              <a:rPr lang="en-IN" dirty="0" smtClean="0"/>
              <a:t> Reduce </a:t>
            </a:r>
            <a:r>
              <a:rPr lang="en-IN" dirty="0"/>
              <a:t>mortality by 50% on account of TB, malaria and other vector and water borne diseases by 2010. </a:t>
            </a:r>
            <a:endParaRPr lang="en-IN" dirty="0" smtClean="0"/>
          </a:p>
          <a:p>
            <a:pPr>
              <a:buFontTx/>
              <a:buChar char="-"/>
            </a:pPr>
            <a:r>
              <a:rPr lang="en-IN" dirty="0" smtClean="0"/>
              <a:t>Reduce </a:t>
            </a:r>
            <a:r>
              <a:rPr lang="en-IN" dirty="0"/>
              <a:t>prevalence of blindness to 0.5% by 2010</a:t>
            </a:r>
            <a:r>
              <a:rPr lang="en-IN" dirty="0" smtClean="0"/>
              <a:t>.</a:t>
            </a:r>
          </a:p>
          <a:p>
            <a:pPr>
              <a:buFontTx/>
              <a:buChar char="-"/>
            </a:pPr>
            <a:r>
              <a:rPr lang="en-IN" dirty="0" smtClean="0"/>
              <a:t> Achieve </a:t>
            </a:r>
            <a:r>
              <a:rPr lang="en-IN" dirty="0"/>
              <a:t>zero level growth of HIV,AIDS by 2007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3604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IN" b="1" dirty="0"/>
              <a:t>DELIVERING THE MCH SERVICES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r>
              <a:rPr lang="en-IN" b="1" dirty="0"/>
              <a:t>specific objectives </a:t>
            </a:r>
            <a:r>
              <a:rPr lang="en-IN" dirty="0"/>
              <a:t>of MCH are :</a:t>
            </a:r>
          </a:p>
          <a:p>
            <a:pPr marL="0" indent="0">
              <a:buNone/>
            </a:pPr>
            <a:r>
              <a:rPr lang="en-IN" dirty="0"/>
              <a:t>1. reduction of morbidity and mortality rates </a:t>
            </a:r>
            <a:r>
              <a:rPr lang="en-IN" dirty="0" smtClean="0"/>
              <a:t>for mothers </a:t>
            </a:r>
            <a:r>
              <a:rPr lang="en-IN" dirty="0"/>
              <a:t>and children</a:t>
            </a:r>
          </a:p>
          <a:p>
            <a:pPr marL="0" indent="0">
              <a:buNone/>
            </a:pPr>
            <a:r>
              <a:rPr lang="en-IN" dirty="0"/>
              <a:t>2. promotion of reproductive health, and</a:t>
            </a:r>
          </a:p>
          <a:p>
            <a:pPr marL="0" indent="0">
              <a:buNone/>
            </a:pPr>
            <a:r>
              <a:rPr lang="en-IN" dirty="0"/>
              <a:t>3. promotion of the physical and </a:t>
            </a:r>
            <a:r>
              <a:rPr lang="en-IN" dirty="0" smtClean="0"/>
              <a:t>psychological development </a:t>
            </a:r>
            <a:r>
              <a:rPr lang="en-IN" dirty="0"/>
              <a:t>of the child within the family.</a:t>
            </a:r>
          </a:p>
        </p:txBody>
      </p:sp>
    </p:spTree>
    <p:extLst>
      <p:ext uri="{BB962C8B-B14F-4D97-AF65-F5344CB8AC3E}">
        <p14:creationId xmlns:p14="http://schemas.microsoft.com/office/powerpoint/2010/main" xmlns="" val="1475161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IN" b="1" dirty="0"/>
              <a:t>Sub-areas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r>
              <a:rPr lang="en-IN" dirty="0"/>
              <a:t>The components of MCH include the following sub-areas</a:t>
            </a:r>
          </a:p>
          <a:p>
            <a:pPr marL="0" indent="0">
              <a:buNone/>
            </a:pPr>
            <a:r>
              <a:rPr lang="en-IN" dirty="0"/>
              <a:t>a. maternal health</a:t>
            </a:r>
          </a:p>
          <a:p>
            <a:pPr marL="0" indent="0">
              <a:buNone/>
            </a:pPr>
            <a:r>
              <a:rPr lang="en-IN" dirty="0"/>
              <a:t>b. family planning</a:t>
            </a:r>
          </a:p>
          <a:p>
            <a:pPr marL="0" indent="0">
              <a:buNone/>
            </a:pPr>
            <a:r>
              <a:rPr lang="en-IN" dirty="0"/>
              <a:t>c. child health</a:t>
            </a:r>
          </a:p>
          <a:p>
            <a:pPr marL="0" indent="0">
              <a:buNone/>
            </a:pPr>
            <a:r>
              <a:rPr lang="en-IN" dirty="0"/>
              <a:t>d. school health</a:t>
            </a:r>
          </a:p>
          <a:p>
            <a:pPr marL="0" indent="0">
              <a:buNone/>
            </a:pPr>
            <a:r>
              <a:rPr lang="en-IN" dirty="0"/>
              <a:t>e. handicapped children</a:t>
            </a:r>
          </a:p>
          <a:p>
            <a:pPr marL="0" indent="0">
              <a:buNone/>
            </a:pPr>
            <a:r>
              <a:rPr lang="en-IN" dirty="0"/>
              <a:t>f. care of the children in special settings such as day </a:t>
            </a:r>
            <a:r>
              <a:rPr lang="en-IN" dirty="0" smtClean="0"/>
              <a:t>care centres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046665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Recent trends in MCH care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IN" i="1" dirty="0" smtClean="0"/>
              <a:t>Integration </a:t>
            </a:r>
            <a:r>
              <a:rPr lang="en-IN" i="1" dirty="0"/>
              <a:t>of </a:t>
            </a:r>
            <a:r>
              <a:rPr lang="en-IN" i="1" dirty="0" smtClean="0"/>
              <a:t>care</a:t>
            </a:r>
          </a:p>
          <a:p>
            <a:pPr marL="514350" indent="-514350">
              <a:buAutoNum type="arabicPeriod"/>
            </a:pPr>
            <a:r>
              <a:rPr lang="en-IN" i="1" dirty="0" smtClean="0"/>
              <a:t>Risk approach</a:t>
            </a:r>
          </a:p>
          <a:p>
            <a:pPr marL="514350" indent="-514350">
              <a:buAutoNum type="arabicPeriod"/>
            </a:pPr>
            <a:r>
              <a:rPr lang="en-IN" i="1" dirty="0"/>
              <a:t>Manpower </a:t>
            </a:r>
            <a:r>
              <a:rPr lang="en-IN" i="1" dirty="0" smtClean="0"/>
              <a:t>changes</a:t>
            </a:r>
          </a:p>
          <a:p>
            <a:pPr marL="514350" indent="-514350">
              <a:buAutoNum type="arabicPeriod"/>
            </a:pPr>
            <a:r>
              <a:rPr lang="en-IN" i="1" dirty="0"/>
              <a:t>Primary health care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443299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i="1" dirty="0"/>
              <a:t>Integration of care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20000"/>
          </a:bodyPr>
          <a:lstStyle/>
          <a:p>
            <a:r>
              <a:rPr lang="en-IN" dirty="0"/>
              <a:t>Conventional MCH services tended to be fragmented </a:t>
            </a:r>
            <a:r>
              <a:rPr lang="en-IN" dirty="0" smtClean="0"/>
              <a:t>into antenatal </a:t>
            </a:r>
            <a:r>
              <a:rPr lang="en-IN" dirty="0"/>
              <a:t>care, postnatal care, infant care, family </a:t>
            </a:r>
            <a:r>
              <a:rPr lang="en-IN" dirty="0" smtClean="0"/>
              <a:t>planning etc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various components were dealt with separately </a:t>
            </a:r>
            <a:r>
              <a:rPr lang="en-IN" dirty="0" smtClean="0"/>
              <a:t>by different </a:t>
            </a:r>
            <a:r>
              <a:rPr lang="en-IN" dirty="0"/>
              <a:t>staff or departments. This approach has </a:t>
            </a:r>
            <a:r>
              <a:rPr lang="en-IN" dirty="0" smtClean="0"/>
              <a:t>changed over </a:t>
            </a:r>
            <a:r>
              <a:rPr lang="en-IN" dirty="0"/>
              <a:t>the years. The trend now is an "integrated" approach.</a:t>
            </a:r>
          </a:p>
          <a:p>
            <a:r>
              <a:rPr lang="en-IN" dirty="0" smtClean="0"/>
              <a:t>This integration is based on the fact that it is inconvenient for the mother to go to one place to receive care for herself </a:t>
            </a:r>
            <a:r>
              <a:rPr lang="en-IN" dirty="0"/>
              <a:t>to another for care for her children, and yet another </a:t>
            </a:r>
            <a:r>
              <a:rPr lang="en-IN" dirty="0" smtClean="0"/>
              <a:t>for family </a:t>
            </a:r>
            <a:r>
              <a:rPr lang="en-IN" dirty="0"/>
              <a:t>planning services.</a:t>
            </a:r>
          </a:p>
          <a:p>
            <a:r>
              <a:rPr lang="en-IN" dirty="0" smtClean="0"/>
              <a:t>This approach helps </a:t>
            </a:r>
            <a:r>
              <a:rPr lang="en-IN" dirty="0"/>
              <a:t>to promote continuity of care as well as </a:t>
            </a:r>
            <a:r>
              <a:rPr lang="en-IN" dirty="0" smtClean="0"/>
              <a:t>improves efficiency </a:t>
            </a:r>
            <a:r>
              <a:rPr lang="en-IN" dirty="0"/>
              <a:t>and effectiveness of MCH care.</a:t>
            </a:r>
          </a:p>
        </p:txBody>
      </p:sp>
    </p:spTree>
    <p:extLst>
      <p:ext uri="{BB962C8B-B14F-4D97-AF65-F5344CB8AC3E}">
        <p14:creationId xmlns:p14="http://schemas.microsoft.com/office/powerpoint/2010/main" xmlns="" val="4444858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i="1" dirty="0"/>
              <a:t>Risk approach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A promising means of improving the coverage </a:t>
            </a:r>
            <a:r>
              <a:rPr lang="en-IN" dirty="0" smtClean="0"/>
              <a:t>and efficiency </a:t>
            </a:r>
            <a:r>
              <a:rPr lang="en-IN" dirty="0"/>
              <a:t>of MCH care and family planning is the "</a:t>
            </a:r>
            <a:r>
              <a:rPr lang="en-IN" dirty="0" smtClean="0"/>
              <a:t>risk approach</a:t>
            </a:r>
            <a:r>
              <a:rPr lang="en-IN" dirty="0"/>
              <a:t>". </a:t>
            </a:r>
          </a:p>
          <a:p>
            <a:r>
              <a:rPr lang="en-IN" dirty="0" smtClean="0"/>
              <a:t>It </a:t>
            </a:r>
            <a:r>
              <a:rPr lang="en-IN" dirty="0"/>
              <a:t>is based on the early detection of mothers </a:t>
            </a:r>
            <a:r>
              <a:rPr lang="en-IN" dirty="0" smtClean="0"/>
              <a:t>and children </a:t>
            </a:r>
            <a:r>
              <a:rPr lang="en-IN" dirty="0"/>
              <a:t>with high-risk factors. </a:t>
            </a:r>
            <a:endParaRPr lang="en-IN" dirty="0" smtClean="0"/>
          </a:p>
          <a:p>
            <a:r>
              <a:rPr lang="en-IN" dirty="0" smtClean="0"/>
              <a:t>All </a:t>
            </a:r>
            <a:r>
              <a:rPr lang="en-IN" dirty="0"/>
              <a:t>mothers and children </a:t>
            </a:r>
            <a:r>
              <a:rPr lang="en-IN" dirty="0" smtClean="0"/>
              <a:t>with high </a:t>
            </a:r>
            <a:r>
              <a:rPr lang="en-IN" dirty="0"/>
              <a:t>risk factors are given additional and more skilled </a:t>
            </a:r>
            <a:r>
              <a:rPr lang="en-IN" dirty="0" smtClean="0"/>
              <a:t>care including </a:t>
            </a:r>
            <a:r>
              <a:rPr lang="en-IN" dirty="0"/>
              <a:t>hospitalization, while at the same time </a:t>
            </a:r>
            <a:r>
              <a:rPr lang="en-IN" dirty="0" smtClean="0"/>
              <a:t>essential care </a:t>
            </a:r>
            <a:r>
              <a:rPr lang="en-IN" dirty="0"/>
              <a:t>is provided for the rest of the mothers and children </a:t>
            </a:r>
            <a:r>
              <a:rPr lang="en-IN" dirty="0" smtClean="0"/>
              <a:t>so that </a:t>
            </a:r>
            <a:r>
              <a:rPr lang="en-IN" dirty="0"/>
              <a:t>every one gets care appropriate to their need.</a:t>
            </a:r>
          </a:p>
          <a:p>
            <a:r>
              <a:rPr lang="en-IN" dirty="0"/>
              <a:t>It is also possible to assess the "degrees" of risk of </a:t>
            </a:r>
            <a:r>
              <a:rPr lang="en-IN" dirty="0" smtClean="0"/>
              <a:t>each factor</a:t>
            </a:r>
            <a:r>
              <a:rPr lang="en-IN" dirty="0"/>
              <a:t>, by scoring according to their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{</a:t>
            </a:r>
            <a:r>
              <a:rPr lang="en-IN" dirty="0"/>
              <a:t>a) </a:t>
            </a:r>
            <a:r>
              <a:rPr lang="en-IN" i="1" dirty="0"/>
              <a:t>magnitude </a:t>
            </a:r>
            <a:r>
              <a:rPr lang="en-IN" dirty="0"/>
              <a:t>- i.e</a:t>
            </a:r>
            <a:r>
              <a:rPr lang="en-IN" dirty="0" smtClean="0"/>
              <a:t>., extent </a:t>
            </a:r>
            <a:r>
              <a:rPr lang="en-IN" dirty="0"/>
              <a:t>and severity;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/>
              <a:t>b) </a:t>
            </a:r>
            <a:r>
              <a:rPr lang="en-IN" i="1" dirty="0"/>
              <a:t>treatability </a:t>
            </a:r>
            <a:r>
              <a:rPr lang="en-IN" dirty="0"/>
              <a:t>responsiveness </a:t>
            </a:r>
            <a:r>
              <a:rPr lang="en-IN" dirty="0" smtClean="0"/>
              <a:t>to treatment </a:t>
            </a:r>
            <a:r>
              <a:rPr lang="en-IN" dirty="0"/>
              <a:t>and control;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/>
              <a:t>c) </a:t>
            </a:r>
            <a:r>
              <a:rPr lang="en-IN" i="1" dirty="0"/>
              <a:t>cost-effect </a:t>
            </a:r>
            <a:r>
              <a:rPr lang="en-IN" dirty="0"/>
              <a:t>- in terms of </a:t>
            </a:r>
            <a:r>
              <a:rPr lang="en-IN" dirty="0" smtClean="0"/>
              <a:t>alleviating human </a:t>
            </a:r>
            <a:r>
              <a:rPr lang="en-IN" dirty="0"/>
              <a:t>suffering; and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(</a:t>
            </a:r>
            <a:r>
              <a:rPr lang="en-IN" dirty="0"/>
              <a:t>d) </a:t>
            </a:r>
            <a:r>
              <a:rPr lang="en-IN" i="1" dirty="0"/>
              <a:t>community attitude </a:t>
            </a:r>
            <a:r>
              <a:rPr lang="en-IN" dirty="0" smtClean="0"/>
              <a:t>– social concern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Such </a:t>
            </a:r>
            <a:r>
              <a:rPr lang="en-IN" dirty="0"/>
              <a:t>an approach when applied on a </a:t>
            </a:r>
            <a:r>
              <a:rPr lang="en-IN" dirty="0" smtClean="0"/>
              <a:t>communitywide basis </a:t>
            </a:r>
            <a:r>
              <a:rPr lang="en-IN" dirty="0"/>
              <a:t>enables the determination of priority </a:t>
            </a:r>
            <a:r>
              <a:rPr lang="en-IN" dirty="0" smtClean="0"/>
              <a:t>activities, within </a:t>
            </a:r>
            <a:r>
              <a:rPr lang="en-IN" dirty="0"/>
              <a:t>the MCH programme based on the "degrees" of risk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2765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/>
          <a:p>
            <a:r>
              <a:rPr lang="en-IN" sz="3600" dirty="0"/>
              <a:t>UN DECLARATION OF THE RIGHTS OF THE CHILD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dirty="0" smtClean="0"/>
              <a:t>1. Right </a:t>
            </a:r>
            <a:r>
              <a:rPr lang="en-IN" dirty="0"/>
              <a:t>to develop in an atmosphere of </a:t>
            </a:r>
            <a:r>
              <a:rPr lang="en-IN" dirty="0" smtClean="0"/>
              <a:t>affection and </a:t>
            </a:r>
            <a:r>
              <a:rPr lang="en-IN" dirty="0"/>
              <a:t>security and, wherever possible, in the </a:t>
            </a:r>
            <a:r>
              <a:rPr lang="en-IN" dirty="0" smtClean="0"/>
              <a:t>care and </a:t>
            </a:r>
            <a:r>
              <a:rPr lang="en-IN" dirty="0"/>
              <a:t>under the responsibility of his/her </a:t>
            </a:r>
            <a:r>
              <a:rPr lang="en-IN" dirty="0" smtClean="0"/>
              <a:t>parents.</a:t>
            </a:r>
          </a:p>
          <a:p>
            <a:pPr marL="0" indent="0">
              <a:buNone/>
            </a:pPr>
            <a:r>
              <a:rPr lang="en-IN" dirty="0" smtClean="0"/>
              <a:t>2. Right </a:t>
            </a:r>
            <a:r>
              <a:rPr lang="en-IN" dirty="0"/>
              <a:t>to enjoy the benefits of social </a:t>
            </a:r>
            <a:r>
              <a:rPr lang="en-IN" dirty="0" smtClean="0"/>
              <a:t>security, including </a:t>
            </a:r>
            <a:r>
              <a:rPr lang="en-IN" dirty="0"/>
              <a:t>nutrition, housing and medical </a:t>
            </a:r>
            <a:r>
              <a:rPr lang="en-IN" dirty="0" smtClean="0"/>
              <a:t>care.</a:t>
            </a:r>
          </a:p>
          <a:p>
            <a:pPr marL="0" indent="0">
              <a:buNone/>
            </a:pPr>
            <a:r>
              <a:rPr lang="en-IN" dirty="0" smtClean="0"/>
              <a:t>3. Right </a:t>
            </a:r>
            <a:r>
              <a:rPr lang="en-IN" dirty="0"/>
              <a:t>to free </a:t>
            </a:r>
            <a:r>
              <a:rPr lang="en-IN" dirty="0" smtClean="0"/>
              <a:t>education.</a:t>
            </a:r>
          </a:p>
          <a:p>
            <a:pPr marL="0" indent="0">
              <a:buNone/>
            </a:pPr>
            <a:r>
              <a:rPr lang="en-IN" dirty="0" smtClean="0"/>
              <a:t>4. Right </a:t>
            </a:r>
            <a:r>
              <a:rPr lang="en-IN" dirty="0"/>
              <a:t>to full opportunity for play and recreation.</a:t>
            </a:r>
          </a:p>
          <a:p>
            <a:pPr marL="0" indent="0">
              <a:buNone/>
            </a:pPr>
            <a:r>
              <a:rPr lang="en-IN" dirty="0" smtClean="0"/>
              <a:t>5. Right </a:t>
            </a:r>
            <a:r>
              <a:rPr lang="en-IN" dirty="0"/>
              <a:t>to a name and nationality.</a:t>
            </a:r>
          </a:p>
          <a:p>
            <a:pPr marL="0" indent="0">
              <a:buNone/>
            </a:pPr>
            <a:r>
              <a:rPr lang="en-IN" dirty="0"/>
              <a:t>6. Right to special care, if handicapped.</a:t>
            </a:r>
          </a:p>
          <a:p>
            <a:pPr marL="0" indent="0">
              <a:buNone/>
            </a:pPr>
            <a:r>
              <a:rPr lang="en-IN" dirty="0" smtClean="0"/>
              <a:t>7. Right </a:t>
            </a:r>
            <a:r>
              <a:rPr lang="en-IN" dirty="0"/>
              <a:t>to be among the first to receive </a:t>
            </a:r>
            <a:r>
              <a:rPr lang="en-IN" dirty="0" smtClean="0"/>
              <a:t>protection and </a:t>
            </a:r>
            <a:r>
              <a:rPr lang="en-IN" dirty="0"/>
              <a:t>relief in times of disaster.</a:t>
            </a:r>
          </a:p>
          <a:p>
            <a:pPr marL="0" indent="0">
              <a:buNone/>
            </a:pPr>
            <a:r>
              <a:rPr lang="en-IN" dirty="0"/>
              <a:t>8. </a:t>
            </a:r>
            <a:r>
              <a:rPr lang="en-IN" dirty="0" smtClean="0"/>
              <a:t>Right </a:t>
            </a:r>
            <a:r>
              <a:rPr lang="en-IN" dirty="0"/>
              <a:t>to learn to be a useful member of </a:t>
            </a:r>
            <a:r>
              <a:rPr lang="en-IN" dirty="0" smtClean="0"/>
              <a:t>society and </a:t>
            </a:r>
            <a:r>
              <a:rPr lang="en-IN" dirty="0"/>
              <a:t>to develop in a healthy and normal </a:t>
            </a:r>
            <a:r>
              <a:rPr lang="en-IN" dirty="0" smtClean="0"/>
              <a:t>manner and </a:t>
            </a:r>
            <a:r>
              <a:rPr lang="en-IN" dirty="0"/>
              <a:t>in conditions of freedom and dignity.</a:t>
            </a:r>
          </a:p>
          <a:p>
            <a:pPr marL="0" indent="0">
              <a:buNone/>
            </a:pPr>
            <a:r>
              <a:rPr lang="en-IN" dirty="0"/>
              <a:t>9. Right to be brought up in a spirit </a:t>
            </a:r>
            <a:r>
              <a:rPr lang="en-IN" dirty="0" smtClean="0"/>
              <a:t>of understanding</a:t>
            </a:r>
            <a:r>
              <a:rPr lang="en-IN" dirty="0"/>
              <a:t>, tolerance, friendship </a:t>
            </a:r>
            <a:r>
              <a:rPr lang="en-IN" dirty="0" smtClean="0"/>
              <a:t>among people</a:t>
            </a:r>
            <a:r>
              <a:rPr lang="en-IN" dirty="0"/>
              <a:t>, peace and universal brotherhood; and</a:t>
            </a:r>
          </a:p>
          <a:p>
            <a:pPr marL="0" indent="0">
              <a:buNone/>
            </a:pPr>
            <a:r>
              <a:rPr lang="en-IN" dirty="0"/>
              <a:t>10. Right to enjoy these rights, regardless of </a:t>
            </a:r>
            <a:r>
              <a:rPr lang="en-IN" dirty="0" smtClean="0"/>
              <a:t>race, colour</a:t>
            </a:r>
            <a:r>
              <a:rPr lang="en-IN" dirty="0"/>
              <a:t>, sex, religion, national or social origin.</a:t>
            </a:r>
          </a:p>
        </p:txBody>
      </p:sp>
    </p:spTree>
    <p:extLst>
      <p:ext uri="{BB962C8B-B14F-4D97-AF65-F5344CB8AC3E}">
        <p14:creationId xmlns:p14="http://schemas.microsoft.com/office/powerpoint/2010/main" xmlns="" val="12455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i="1" dirty="0"/>
              <a:t>Manpower changes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 </a:t>
            </a:r>
            <a:r>
              <a:rPr lang="en-IN" dirty="0"/>
              <a:t>A </a:t>
            </a:r>
            <a:r>
              <a:rPr lang="en-IN" dirty="0" smtClean="0"/>
              <a:t>wide range </a:t>
            </a:r>
            <a:r>
              <a:rPr lang="en-IN" dirty="0"/>
              <a:t>of workers are now considered necessary for </a:t>
            </a:r>
            <a:r>
              <a:rPr lang="en-IN" dirty="0" smtClean="0"/>
              <a:t>maternal and </a:t>
            </a:r>
            <a:r>
              <a:rPr lang="en-IN" dirty="0"/>
              <a:t>child health work. They include :</a:t>
            </a:r>
          </a:p>
          <a:p>
            <a:pPr marL="0" indent="0">
              <a:buNone/>
            </a:pPr>
            <a:r>
              <a:rPr lang="en-IN" dirty="0"/>
              <a:t>(i) </a:t>
            </a:r>
            <a:r>
              <a:rPr lang="en-IN" i="1" dirty="0"/>
              <a:t>Professionals : </a:t>
            </a:r>
            <a:r>
              <a:rPr lang="en-IN" dirty="0"/>
              <a:t>Specialists</a:t>
            </a:r>
          </a:p>
          <a:p>
            <a:pPr marL="0" indent="0">
              <a:buNone/>
            </a:pPr>
            <a:r>
              <a:rPr lang="en-IN" dirty="0"/>
              <a:t>(ii) </a:t>
            </a:r>
            <a:r>
              <a:rPr lang="en-IN" i="1" dirty="0"/>
              <a:t>Field workers : </a:t>
            </a:r>
            <a:r>
              <a:rPr lang="en-IN" dirty="0"/>
              <a:t>Multi-purpose workers, Health </a:t>
            </a:r>
            <a:r>
              <a:rPr lang="en-IN" dirty="0" smtClean="0"/>
              <a:t>Guides, dais </a:t>
            </a:r>
            <a:r>
              <a:rPr lang="en-IN" dirty="0"/>
              <a:t>(traditional birth attendants), </a:t>
            </a:r>
            <a:r>
              <a:rPr lang="en-IN" dirty="0" err="1" smtClean="0"/>
              <a:t>balsevikas</a:t>
            </a:r>
            <a:r>
              <a:rPr lang="en-IN" dirty="0" smtClean="0"/>
              <a:t>, </a:t>
            </a:r>
            <a:r>
              <a:rPr lang="en-IN" dirty="0" err="1" smtClean="0"/>
              <a:t>Anganwadi</a:t>
            </a:r>
            <a:r>
              <a:rPr lang="en-IN" dirty="0" smtClean="0"/>
              <a:t> </a:t>
            </a:r>
            <a:r>
              <a:rPr lang="en-IN" dirty="0"/>
              <a:t>workers, extension workers, ASHA etc</a:t>
            </a:r>
          </a:p>
          <a:p>
            <a:pPr marL="0" indent="0">
              <a:buNone/>
            </a:pPr>
            <a:r>
              <a:rPr lang="en-IN" dirty="0"/>
              <a:t>(iii) </a:t>
            </a:r>
            <a:r>
              <a:rPr lang="en-IN" i="1" dirty="0"/>
              <a:t>Voluntary workers </a:t>
            </a:r>
            <a:r>
              <a:rPr lang="en-IN" dirty="0"/>
              <a:t>Members of </a:t>
            </a:r>
            <a:r>
              <a:rPr lang="en-IN" dirty="0" smtClean="0"/>
              <a:t>women's organizations</a:t>
            </a:r>
            <a:endParaRPr lang="en-IN" dirty="0"/>
          </a:p>
          <a:p>
            <a:r>
              <a:rPr lang="en-IN" dirty="0" smtClean="0"/>
              <a:t>The </a:t>
            </a:r>
            <a:r>
              <a:rPr lang="en-IN" dirty="0"/>
              <a:t>current trend is to assist them </a:t>
            </a:r>
            <a:r>
              <a:rPr lang="en-IN" dirty="0" smtClean="0"/>
              <a:t>perform safe </a:t>
            </a:r>
            <a:r>
              <a:rPr lang="en-IN" dirty="0"/>
              <a:t>deliveries through training and </a:t>
            </a:r>
            <a:r>
              <a:rPr lang="en-IN" dirty="0" smtClean="0"/>
              <a:t>supervision.</a:t>
            </a:r>
          </a:p>
          <a:p>
            <a:r>
              <a:rPr lang="en-IN" dirty="0" smtClean="0"/>
              <a:t>In India, where </a:t>
            </a:r>
            <a:r>
              <a:rPr lang="en-IN" dirty="0"/>
              <a:t>70 per cent of population lives in rural areas, there </a:t>
            </a:r>
            <a:r>
              <a:rPr lang="en-IN" dirty="0" smtClean="0"/>
              <a:t>are not </a:t>
            </a:r>
            <a:r>
              <a:rPr lang="en-IN" dirty="0"/>
              <a:t>enough obstetricians to attend to all deliveries. </a:t>
            </a:r>
            <a:r>
              <a:rPr lang="en-IN" dirty="0" smtClean="0"/>
              <a:t>Therefore, a </a:t>
            </a:r>
            <a:r>
              <a:rPr lang="en-IN" dirty="0"/>
              <a:t>trained </a:t>
            </a:r>
            <a:r>
              <a:rPr lang="en-IN" dirty="0" err="1"/>
              <a:t>dai</a:t>
            </a:r>
            <a:r>
              <a:rPr lang="en-IN" dirty="0"/>
              <a:t> or midwife is absolutely essential in every village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3825563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i="1" dirty="0"/>
              <a:t>Primary health care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/>
          </a:bodyPr>
          <a:lstStyle/>
          <a:p>
            <a:r>
              <a:rPr lang="en-IN" dirty="0"/>
              <a:t>Primary health care is </a:t>
            </a:r>
            <a:r>
              <a:rPr lang="en-IN" dirty="0" smtClean="0"/>
              <a:t>a </a:t>
            </a:r>
            <a:r>
              <a:rPr lang="en-IN" dirty="0"/>
              <a:t>way of </a:t>
            </a:r>
            <a:r>
              <a:rPr lang="en-IN" dirty="0" smtClean="0"/>
              <a:t>making essential </a:t>
            </a:r>
            <a:r>
              <a:rPr lang="en-IN" dirty="0"/>
              <a:t>health care available to all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It has all the </a:t>
            </a:r>
            <a:r>
              <a:rPr lang="en-IN" dirty="0" smtClean="0"/>
              <a:t>elements necessary </a:t>
            </a:r>
            <a:r>
              <a:rPr lang="en-IN" dirty="0"/>
              <a:t>to make a positive impact on the health </a:t>
            </a:r>
            <a:r>
              <a:rPr lang="en-IN" dirty="0" smtClean="0"/>
              <a:t>of mothers </a:t>
            </a:r>
            <a:r>
              <a:rPr lang="en-IN" dirty="0"/>
              <a:t>and children i.e., MCH care, family planning</a:t>
            </a:r>
            <a:r>
              <a:rPr lang="en-IN" dirty="0" smtClean="0"/>
              <a:t>, </a:t>
            </a:r>
            <a:r>
              <a:rPr lang="en-IN" dirty="0"/>
              <a:t>control of infections, education about health problems </a:t>
            </a:r>
            <a:r>
              <a:rPr lang="en-IN" dirty="0" smtClean="0"/>
              <a:t>and how </a:t>
            </a:r>
            <a:r>
              <a:rPr lang="en-IN" dirty="0"/>
              <a:t>to prevent them, and measures to ensure </a:t>
            </a:r>
            <a:r>
              <a:rPr lang="en-IN" dirty="0" smtClean="0"/>
              <a:t>nutritious food </a:t>
            </a:r>
            <a:r>
              <a:rPr lang="en-IN" dirty="0"/>
              <a:t>all closely related. </a:t>
            </a:r>
            <a:endParaRPr lang="en-IN" dirty="0" smtClean="0"/>
          </a:p>
          <a:p>
            <a:r>
              <a:rPr lang="en-IN" dirty="0" smtClean="0"/>
              <a:t>Primary </a:t>
            </a:r>
            <a:r>
              <a:rPr lang="en-IN" dirty="0"/>
              <a:t>health care </a:t>
            </a:r>
            <a:r>
              <a:rPr lang="en-IN" dirty="0" smtClean="0"/>
              <a:t>emphasizes family </a:t>
            </a:r>
            <a:r>
              <a:rPr lang="en-IN" dirty="0"/>
              <a:t>oriented care and support, and community </a:t>
            </a:r>
            <a:r>
              <a:rPr lang="en-IN" dirty="0" smtClean="0"/>
              <a:t>self reliance</a:t>
            </a:r>
            <a:r>
              <a:rPr lang="en-IN" dirty="0"/>
              <a:t> </a:t>
            </a:r>
            <a:r>
              <a:rPr lang="en-IN" dirty="0" smtClean="0"/>
              <a:t>in </a:t>
            </a:r>
            <a:r>
              <a:rPr lang="en-IN" dirty="0"/>
              <a:t>health matters. </a:t>
            </a:r>
            <a:endParaRPr lang="en-IN" dirty="0" smtClean="0"/>
          </a:p>
          <a:p>
            <a:r>
              <a:rPr lang="en-IN" dirty="0" smtClean="0"/>
              <a:t>MCH </a:t>
            </a:r>
            <a:r>
              <a:rPr lang="en-IN" dirty="0"/>
              <a:t>care is an </a:t>
            </a:r>
            <a:r>
              <a:rPr lang="en-IN" dirty="0" smtClean="0"/>
              <a:t>indispensable priority </a:t>
            </a:r>
            <a:r>
              <a:rPr lang="en-IN" dirty="0"/>
              <a:t>element of primary health care in every country.</a:t>
            </a:r>
          </a:p>
        </p:txBody>
      </p:sp>
    </p:spTree>
    <p:extLst>
      <p:ext uri="{BB962C8B-B14F-4D97-AF65-F5344CB8AC3E}">
        <p14:creationId xmlns:p14="http://schemas.microsoft.com/office/powerpoint/2010/main" xmlns="" val="2235974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70000" lnSpcReduction="20000"/>
          </a:bodyPr>
          <a:lstStyle/>
          <a:p>
            <a:r>
              <a:rPr lang="en-IN" dirty="0"/>
              <a:t>Maternal health care was a part of family </a:t>
            </a:r>
            <a:r>
              <a:rPr lang="en-IN" dirty="0" smtClean="0"/>
              <a:t>welfare programme </a:t>
            </a:r>
            <a:r>
              <a:rPr lang="en-IN" dirty="0"/>
              <a:t>from its inception. </a:t>
            </a:r>
            <a:endParaRPr lang="en-IN" dirty="0" smtClean="0"/>
          </a:p>
          <a:p>
            <a:r>
              <a:rPr lang="en-IN" dirty="0" smtClean="0"/>
              <a:t>Interventions were introduced </a:t>
            </a:r>
            <a:r>
              <a:rPr lang="en-IN" dirty="0"/>
              <a:t>on vertical schemes, but family </a:t>
            </a:r>
            <a:r>
              <a:rPr lang="en-IN" dirty="0" smtClean="0"/>
              <a:t>planning remained </a:t>
            </a:r>
            <a:r>
              <a:rPr lang="en-IN" dirty="0"/>
              <a:t>a separate intervention. </a:t>
            </a:r>
            <a:endParaRPr lang="en-IN" dirty="0" smtClean="0"/>
          </a:p>
          <a:p>
            <a:r>
              <a:rPr lang="en-IN" dirty="0" smtClean="0"/>
              <a:t>In </a:t>
            </a:r>
            <a:r>
              <a:rPr lang="en-IN" dirty="0"/>
              <a:t>1992, the </a:t>
            </a:r>
            <a:r>
              <a:rPr lang="en-IN" dirty="0" smtClean="0"/>
              <a:t>Child Survival </a:t>
            </a:r>
            <a:r>
              <a:rPr lang="en-IN" dirty="0"/>
              <a:t>and Safe Motherhood Programme integrated all </a:t>
            </a:r>
            <a:r>
              <a:rPr lang="en-IN" dirty="0" smtClean="0"/>
              <a:t>the schemes </a:t>
            </a:r>
            <a:r>
              <a:rPr lang="en-IN" dirty="0"/>
              <a:t>for better compliance. </a:t>
            </a:r>
            <a:endParaRPr lang="en-IN" dirty="0" smtClean="0"/>
          </a:p>
          <a:p>
            <a:r>
              <a:rPr lang="en-IN" dirty="0" smtClean="0"/>
              <a:t>Reproductive</a:t>
            </a:r>
            <a:r>
              <a:rPr lang="en-IN" dirty="0"/>
              <a:t> </a:t>
            </a:r>
            <a:r>
              <a:rPr lang="en-IN" dirty="0" smtClean="0"/>
              <a:t>and </a:t>
            </a:r>
            <a:r>
              <a:rPr lang="en-IN" dirty="0"/>
              <a:t>Child Health Programme was launched in 1997, </a:t>
            </a:r>
            <a:r>
              <a:rPr lang="en-IN" dirty="0" smtClean="0"/>
              <a:t>which integrated </a:t>
            </a:r>
            <a:r>
              <a:rPr lang="en-IN" dirty="0"/>
              <a:t>family planning, Child Survival and </a:t>
            </a:r>
            <a:r>
              <a:rPr lang="en-IN" dirty="0" smtClean="0"/>
              <a:t>Safe Motherhood </a:t>
            </a:r>
            <a:r>
              <a:rPr lang="en-IN" dirty="0"/>
              <a:t>Programme, Preventive management of </a:t>
            </a:r>
            <a:r>
              <a:rPr lang="en-IN" dirty="0" smtClean="0"/>
              <a:t>STD/RT</a:t>
            </a:r>
            <a:r>
              <a:rPr lang="en-IN" dirty="0"/>
              <a:t>I</a:t>
            </a:r>
            <a:r>
              <a:rPr lang="en-IN" dirty="0" smtClean="0"/>
              <a:t>, </a:t>
            </a:r>
            <a:r>
              <a:rPr lang="en-IN" dirty="0"/>
              <a:t>AIDS, and a client approach to health care. </a:t>
            </a:r>
            <a:endParaRPr lang="en-IN" dirty="0" smtClean="0"/>
          </a:p>
          <a:p>
            <a:r>
              <a:rPr lang="en-IN" dirty="0" smtClean="0"/>
              <a:t>This</a:t>
            </a:r>
            <a:r>
              <a:rPr lang="en-IN" dirty="0"/>
              <a:t> </a:t>
            </a:r>
            <a:r>
              <a:rPr lang="en-IN" dirty="0" smtClean="0"/>
              <a:t>programme </a:t>
            </a:r>
            <a:r>
              <a:rPr lang="en-IN" dirty="0"/>
              <a:t>has entered into phase II, with reorientation </a:t>
            </a:r>
            <a:r>
              <a:rPr lang="en-IN" dirty="0" smtClean="0"/>
              <a:t>to make </a:t>
            </a:r>
            <a:r>
              <a:rPr lang="en-IN" dirty="0"/>
              <a:t>it </a:t>
            </a:r>
            <a:r>
              <a:rPr lang="en-IN" dirty="0" err="1"/>
              <a:t>consistant</a:t>
            </a:r>
            <a:r>
              <a:rPr lang="en-IN" dirty="0"/>
              <a:t> with the requirement of the </a:t>
            </a:r>
            <a:r>
              <a:rPr lang="en-IN" dirty="0" smtClean="0"/>
              <a:t>National Rural </a:t>
            </a:r>
            <a:r>
              <a:rPr lang="en-IN" dirty="0"/>
              <a:t>Health Mission.</a:t>
            </a:r>
          </a:p>
          <a:p>
            <a:r>
              <a:rPr lang="en-IN" dirty="0"/>
              <a:t>In urban areas, the general trend is towards </a:t>
            </a:r>
            <a:r>
              <a:rPr lang="en-IN" dirty="0" smtClean="0"/>
              <a:t>institutional delivery</a:t>
            </a:r>
            <a:r>
              <a:rPr lang="en-IN" dirty="0"/>
              <a:t>. </a:t>
            </a:r>
            <a:endParaRPr lang="en-IN" dirty="0" smtClean="0"/>
          </a:p>
          <a:p>
            <a:r>
              <a:rPr lang="en-IN" dirty="0" smtClean="0"/>
              <a:t>In </a:t>
            </a:r>
            <a:r>
              <a:rPr lang="en-IN" dirty="0"/>
              <a:t>larger cities, almost 90 per cent of </a:t>
            </a:r>
            <a:r>
              <a:rPr lang="en-IN" dirty="0" smtClean="0"/>
              <a:t>deliveries take </a:t>
            </a:r>
            <a:r>
              <a:rPr lang="en-IN" dirty="0"/>
              <a:t>place in maternity hospitals and maternity homes.</a:t>
            </a:r>
          </a:p>
          <a:p>
            <a:r>
              <a:rPr lang="en-IN" dirty="0"/>
              <a:t>Some of the institutions are under the auspices of </a:t>
            </a:r>
            <a:r>
              <a:rPr lang="en-IN" dirty="0" smtClean="0"/>
              <a:t>the Municipal </a:t>
            </a:r>
            <a:r>
              <a:rPr lang="en-IN" dirty="0"/>
              <a:t>Corporations and voluntary organizations</a:t>
            </a:r>
            <a:r>
              <a:rPr lang="en-IN" dirty="0" smtClean="0"/>
              <a:t>.</a:t>
            </a:r>
          </a:p>
          <a:p>
            <a:r>
              <a:rPr lang="en-IN" dirty="0" smtClean="0"/>
              <a:t> The services </a:t>
            </a:r>
            <a:r>
              <a:rPr lang="en-IN" dirty="0"/>
              <a:t>of obstetricians are available at district </a:t>
            </a:r>
            <a:r>
              <a:rPr lang="en-IN" dirty="0" smtClean="0"/>
              <a:t>hospitals, which </a:t>
            </a:r>
            <a:r>
              <a:rPr lang="en-IN" dirty="0"/>
              <a:t>are the apical hospitals for MCH care at the </a:t>
            </a:r>
            <a:r>
              <a:rPr lang="en-IN" dirty="0" smtClean="0"/>
              <a:t>district level.</a:t>
            </a:r>
          </a:p>
          <a:p>
            <a:r>
              <a:rPr lang="en-IN" smtClean="0"/>
              <a:t>For </a:t>
            </a:r>
            <a:r>
              <a:rPr lang="en-IN" dirty="0"/>
              <a:t>specialized care of children, paediatric </a:t>
            </a:r>
            <a:r>
              <a:rPr lang="en-IN"/>
              <a:t>units </a:t>
            </a:r>
            <a:r>
              <a:rPr lang="en-IN" smtClean="0"/>
              <a:t>have been </a:t>
            </a:r>
            <a:r>
              <a:rPr lang="en-IN" dirty="0"/>
              <a:t>established in several district hospitals.</a:t>
            </a:r>
          </a:p>
        </p:txBody>
      </p:sp>
    </p:spTree>
    <p:extLst>
      <p:ext uri="{BB962C8B-B14F-4D97-AF65-F5344CB8AC3E}">
        <p14:creationId xmlns:p14="http://schemas.microsoft.com/office/powerpoint/2010/main" xmlns="" val="1098089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dirty="0"/>
              <a:t>UNIVERSAL CHILDREN'S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85000" lnSpcReduction="20000"/>
          </a:bodyPr>
          <a:lstStyle/>
          <a:p>
            <a:r>
              <a:rPr lang="en-IN" dirty="0">
                <a:solidFill>
                  <a:srgbClr val="FF0000"/>
                </a:solidFill>
              </a:rPr>
              <a:t>November 14 </a:t>
            </a:r>
            <a:r>
              <a:rPr lang="en-IN" dirty="0"/>
              <a:t>is observed as Universal Children's Day. </a:t>
            </a:r>
            <a:endParaRPr lang="en-IN" dirty="0" smtClean="0"/>
          </a:p>
          <a:p>
            <a:r>
              <a:rPr lang="en-IN" dirty="0" smtClean="0"/>
              <a:t>It was </a:t>
            </a:r>
            <a:r>
              <a:rPr lang="en-IN" dirty="0"/>
              <a:t>started by </a:t>
            </a:r>
            <a:r>
              <a:rPr lang="en-IN" dirty="0">
                <a:solidFill>
                  <a:srgbClr val="FF0000"/>
                </a:solidFill>
              </a:rPr>
              <a:t>the International Union for Child Welfare </a:t>
            </a:r>
            <a:r>
              <a:rPr lang="en-IN" dirty="0" smtClean="0">
                <a:solidFill>
                  <a:srgbClr val="FF0000"/>
                </a:solidFill>
              </a:rPr>
              <a:t>and </a:t>
            </a:r>
            <a:r>
              <a:rPr lang="en-IN" dirty="0">
                <a:solidFill>
                  <a:srgbClr val="FF0000"/>
                </a:solidFill>
              </a:rPr>
              <a:t>the UNICEF. </a:t>
            </a:r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/>
              <a:t>In </a:t>
            </a:r>
            <a:r>
              <a:rPr lang="en-IN" dirty="0"/>
              <a:t>1954, the UN General Assembly passed </a:t>
            </a:r>
            <a:r>
              <a:rPr lang="en-IN" dirty="0" smtClean="0"/>
              <a:t>a formal </a:t>
            </a:r>
            <a:r>
              <a:rPr lang="en-IN" dirty="0"/>
              <a:t>resolution establishing Universal Children's Day </a:t>
            </a:r>
            <a:r>
              <a:rPr lang="en-IN" dirty="0" smtClean="0"/>
              <a:t>and assigned </a:t>
            </a:r>
            <a:r>
              <a:rPr lang="en-IN" dirty="0"/>
              <a:t>to UNICEF the responsibility for promoting </a:t>
            </a:r>
            <a:r>
              <a:rPr lang="en-IN" dirty="0" smtClean="0"/>
              <a:t>this annual </a:t>
            </a:r>
            <a:r>
              <a:rPr lang="en-IN" dirty="0"/>
              <a:t>day.</a:t>
            </a:r>
          </a:p>
          <a:p>
            <a:r>
              <a:rPr lang="en-IN" dirty="0"/>
              <a:t>A non-governmental organization (</a:t>
            </a:r>
            <a:r>
              <a:rPr lang="en-IN" dirty="0">
                <a:solidFill>
                  <a:srgbClr val="FF0000"/>
                </a:solidFill>
              </a:rPr>
              <a:t>Defence for </a:t>
            </a:r>
            <a:r>
              <a:rPr lang="en-IN" dirty="0" smtClean="0">
                <a:solidFill>
                  <a:srgbClr val="FF0000"/>
                </a:solidFill>
              </a:rPr>
              <a:t>Children International</a:t>
            </a:r>
            <a:r>
              <a:rPr lang="en-IN" dirty="0">
                <a:solidFill>
                  <a:srgbClr val="FF0000"/>
                </a:solidFill>
              </a:rPr>
              <a:t>, Geneva) was set up in 1979 </a:t>
            </a:r>
            <a:r>
              <a:rPr lang="en-IN" dirty="0"/>
              <a:t>(during </a:t>
            </a:r>
            <a:r>
              <a:rPr lang="en-IN" dirty="0" smtClean="0"/>
              <a:t>the International </a:t>
            </a:r>
            <a:r>
              <a:rPr lang="en-IN" dirty="0"/>
              <a:t>Year of the Child) to ensure </a:t>
            </a:r>
            <a:r>
              <a:rPr lang="en-IN" dirty="0" smtClean="0"/>
              <a:t>ongoing, systematic </a:t>
            </a:r>
            <a:r>
              <a:rPr lang="en-IN" dirty="0"/>
              <a:t>international action specially directed </a:t>
            </a:r>
            <a:r>
              <a:rPr lang="en-IN" dirty="0" smtClean="0"/>
              <a:t>towards </a:t>
            </a:r>
            <a:r>
              <a:rPr lang="en-IN" dirty="0" smtClean="0">
                <a:solidFill>
                  <a:srgbClr val="FF0000"/>
                </a:solidFill>
              </a:rPr>
              <a:t>promoting </a:t>
            </a:r>
            <a:r>
              <a:rPr lang="en-IN" dirty="0">
                <a:solidFill>
                  <a:srgbClr val="FF0000"/>
                </a:solidFill>
              </a:rPr>
              <a:t>and protecting the Rights of the Child</a:t>
            </a:r>
            <a:r>
              <a:rPr lang="en-IN" dirty="0"/>
              <a:t>.</a:t>
            </a:r>
          </a:p>
          <a:p>
            <a:r>
              <a:rPr lang="en-IN" dirty="0"/>
              <a:t>The </a:t>
            </a:r>
            <a:r>
              <a:rPr lang="en-IN" dirty="0">
                <a:solidFill>
                  <a:srgbClr val="FF0000"/>
                </a:solidFill>
              </a:rPr>
              <a:t>1990 World Summit for children</a:t>
            </a:r>
            <a:r>
              <a:rPr lang="en-IN" dirty="0"/>
              <a:t> agreed on a </a:t>
            </a:r>
            <a:r>
              <a:rPr lang="en-IN" dirty="0" smtClean="0"/>
              <a:t>series of </a:t>
            </a:r>
            <a:r>
              <a:rPr lang="en-IN" dirty="0"/>
              <a:t>specific social goals for </a:t>
            </a:r>
            <a:r>
              <a:rPr lang="en-IN" dirty="0">
                <a:solidFill>
                  <a:srgbClr val="FF0000"/>
                </a:solidFill>
              </a:rPr>
              <a:t>improving the lives </a:t>
            </a:r>
            <a:r>
              <a:rPr lang="en-IN" dirty="0"/>
              <a:t>of the </a:t>
            </a:r>
            <a:r>
              <a:rPr lang="en-IN" dirty="0" smtClean="0"/>
              <a:t>children including </a:t>
            </a:r>
            <a:r>
              <a:rPr lang="en-IN" dirty="0"/>
              <a:t>measurable progress </a:t>
            </a:r>
            <a:r>
              <a:rPr lang="en-IN" dirty="0">
                <a:solidFill>
                  <a:srgbClr val="FF0000"/>
                </a:solidFill>
              </a:rPr>
              <a:t>against </a:t>
            </a:r>
            <a:r>
              <a:rPr lang="en-IN" dirty="0" smtClean="0">
                <a:solidFill>
                  <a:srgbClr val="FF0000"/>
                </a:solidFill>
              </a:rPr>
              <a:t>malnutrition, preventable </a:t>
            </a:r>
            <a:r>
              <a:rPr lang="en-IN" dirty="0">
                <a:solidFill>
                  <a:srgbClr val="FF0000"/>
                </a:solidFill>
              </a:rPr>
              <a:t>diseases and illiteracy</a:t>
            </a:r>
            <a:r>
              <a:rPr lang="en-IN" dirty="0"/>
              <a:t>. </a:t>
            </a: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xmlns="" val="353123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Social goals for the year 2000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IN" dirty="0"/>
              <a:t>1. A one-third reduction in 1990 </a:t>
            </a:r>
            <a:r>
              <a:rPr lang="en-IN" dirty="0">
                <a:solidFill>
                  <a:srgbClr val="FF0000"/>
                </a:solidFill>
              </a:rPr>
              <a:t>under-five </a:t>
            </a:r>
            <a:r>
              <a:rPr lang="en-IN" dirty="0" smtClean="0">
                <a:solidFill>
                  <a:srgbClr val="FF0000"/>
                </a:solidFill>
              </a:rPr>
              <a:t>death </a:t>
            </a:r>
            <a:r>
              <a:rPr lang="en-IN" dirty="0" smtClean="0"/>
              <a:t>rates 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2. A halving of 1990 </a:t>
            </a:r>
            <a:r>
              <a:rPr lang="en-IN" dirty="0">
                <a:solidFill>
                  <a:srgbClr val="FF0000"/>
                </a:solidFill>
              </a:rPr>
              <a:t>maternal mortality rates</a:t>
            </a:r>
          </a:p>
          <a:p>
            <a:pPr marL="0" indent="0">
              <a:buNone/>
            </a:pPr>
            <a:r>
              <a:rPr lang="en-IN" dirty="0" smtClean="0"/>
              <a:t>3. </a:t>
            </a:r>
            <a:r>
              <a:rPr lang="en-IN" dirty="0"/>
              <a:t>A halving of 1990 rates of </a:t>
            </a:r>
            <a:r>
              <a:rPr lang="en-IN" dirty="0">
                <a:solidFill>
                  <a:srgbClr val="FF0000"/>
                </a:solidFill>
              </a:rPr>
              <a:t>malnutrition </a:t>
            </a:r>
            <a:r>
              <a:rPr lang="en-IN" dirty="0" smtClean="0"/>
              <a:t>among the world's </a:t>
            </a:r>
            <a:r>
              <a:rPr lang="en-IN" dirty="0"/>
              <a:t>under-five 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4</a:t>
            </a:r>
            <a:r>
              <a:rPr lang="en-IN" dirty="0"/>
              <a:t>. Achievement of </a:t>
            </a:r>
            <a:r>
              <a:rPr lang="en-IN" dirty="0">
                <a:solidFill>
                  <a:srgbClr val="FF0000"/>
                </a:solidFill>
              </a:rPr>
              <a:t>90 per cent immunization </a:t>
            </a:r>
            <a:r>
              <a:rPr lang="en-IN" dirty="0" smtClean="0"/>
              <a:t>among </a:t>
            </a:r>
            <a:r>
              <a:rPr lang="en-IN" dirty="0" smtClean="0">
                <a:solidFill>
                  <a:srgbClr val="FF0000"/>
                </a:solidFill>
              </a:rPr>
              <a:t>under-one</a:t>
            </a:r>
            <a:r>
              <a:rPr lang="en-IN" dirty="0" smtClean="0"/>
              <a:t>s</a:t>
            </a:r>
            <a:r>
              <a:rPr lang="en-IN" dirty="0"/>
              <a:t>, eradication of polio, elimination </a:t>
            </a:r>
            <a:r>
              <a:rPr lang="en-IN" dirty="0" smtClean="0"/>
              <a:t>of neonatal </a:t>
            </a:r>
            <a:r>
              <a:rPr lang="en-IN" dirty="0"/>
              <a:t>tetanus, a 90. per cent reduction </a:t>
            </a:r>
            <a:r>
              <a:rPr lang="en-IN" dirty="0" smtClean="0"/>
              <a:t>in measles </a:t>
            </a:r>
            <a:r>
              <a:rPr lang="en-IN" dirty="0"/>
              <a:t>cases and a 95 per cent reduction </a:t>
            </a:r>
            <a:r>
              <a:rPr lang="en-IN" dirty="0" smtClean="0"/>
              <a:t>in measles deaths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5. A halving of child deaths caused by </a:t>
            </a:r>
            <a:r>
              <a:rPr lang="en-IN" dirty="0" smtClean="0">
                <a:solidFill>
                  <a:srgbClr val="FF0000"/>
                </a:solidFill>
              </a:rPr>
              <a:t>diarrhoeal disease</a:t>
            </a:r>
            <a:endParaRPr lang="en-IN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dirty="0"/>
              <a:t>6. A one-third reduction of child deaths from </a:t>
            </a:r>
            <a:r>
              <a:rPr lang="en-IN" dirty="0" smtClean="0">
                <a:solidFill>
                  <a:srgbClr val="FF0000"/>
                </a:solidFill>
              </a:rPr>
              <a:t>acute respiratory </a:t>
            </a:r>
            <a:r>
              <a:rPr lang="en-IN" dirty="0">
                <a:solidFill>
                  <a:srgbClr val="FF0000"/>
                </a:solidFill>
              </a:rPr>
              <a:t>infections</a:t>
            </a:r>
          </a:p>
          <a:p>
            <a:pPr marL="0" indent="0">
              <a:buNone/>
            </a:pPr>
            <a:r>
              <a:rPr lang="en-IN" dirty="0"/>
              <a:t>7. </a:t>
            </a:r>
            <a:r>
              <a:rPr lang="en-IN" dirty="0">
                <a:solidFill>
                  <a:srgbClr val="FF0000"/>
                </a:solidFill>
              </a:rPr>
              <a:t>Basic education for all children </a:t>
            </a:r>
            <a:r>
              <a:rPr lang="en-IN" dirty="0"/>
              <a:t>and completion </a:t>
            </a:r>
            <a:r>
              <a:rPr lang="en-IN" dirty="0" smtClean="0"/>
              <a:t>of primary </a:t>
            </a:r>
            <a:r>
              <a:rPr lang="en-IN" dirty="0"/>
              <a:t>education by at least 80 per cent girls </a:t>
            </a:r>
            <a:r>
              <a:rPr lang="en-IN" dirty="0" smtClean="0"/>
              <a:t>as well </a:t>
            </a:r>
            <a:r>
              <a:rPr lang="en-IN" dirty="0"/>
              <a:t>as boys</a:t>
            </a:r>
          </a:p>
          <a:p>
            <a:pPr marL="0" indent="0">
              <a:buNone/>
            </a:pPr>
            <a:r>
              <a:rPr lang="en-IN" dirty="0"/>
              <a:t>8. </a:t>
            </a:r>
            <a:r>
              <a:rPr lang="en-IN" dirty="0">
                <a:solidFill>
                  <a:srgbClr val="FF0000"/>
                </a:solidFill>
              </a:rPr>
              <a:t>Clean water and safe sanitation </a:t>
            </a:r>
            <a:r>
              <a:rPr lang="en-IN" dirty="0"/>
              <a:t>for </a:t>
            </a:r>
            <a:r>
              <a:rPr lang="en-IN" dirty="0" smtClean="0"/>
              <a:t>all communities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9. Acceptance in all countries of the </a:t>
            </a:r>
            <a:r>
              <a:rPr lang="en-IN" dirty="0">
                <a:solidFill>
                  <a:srgbClr val="FF0000"/>
                </a:solidFill>
              </a:rPr>
              <a:t>Convention </a:t>
            </a:r>
            <a:r>
              <a:rPr lang="en-IN" dirty="0" smtClean="0">
                <a:solidFill>
                  <a:srgbClr val="FF0000"/>
                </a:solidFill>
              </a:rPr>
              <a:t>on the </a:t>
            </a:r>
            <a:r>
              <a:rPr lang="en-IN" dirty="0">
                <a:solidFill>
                  <a:srgbClr val="FF0000"/>
                </a:solidFill>
              </a:rPr>
              <a:t>Rights of Child</a:t>
            </a:r>
            <a:r>
              <a:rPr lang="en-IN" dirty="0"/>
              <a:t>, including improved </a:t>
            </a:r>
            <a:r>
              <a:rPr lang="en-IN" dirty="0" smtClean="0"/>
              <a:t>protection for </a:t>
            </a:r>
            <a:r>
              <a:rPr lang="en-IN" dirty="0"/>
              <a:t>children in especially difficult </a:t>
            </a:r>
            <a:r>
              <a:rPr lang="en-IN" dirty="0" smtClean="0"/>
              <a:t>circumstances</a:t>
            </a:r>
            <a:endParaRPr lang="en-IN" dirty="0"/>
          </a:p>
          <a:p>
            <a:pPr marL="0" indent="0">
              <a:buNone/>
            </a:pPr>
            <a:r>
              <a:rPr lang="en-IN" dirty="0"/>
              <a:t>10. Universal access to </a:t>
            </a:r>
            <a:r>
              <a:rPr lang="en-IN" dirty="0">
                <a:solidFill>
                  <a:srgbClr val="FF0000"/>
                </a:solidFill>
              </a:rPr>
              <a:t>high quality family </a:t>
            </a:r>
            <a:r>
              <a:rPr lang="en-IN" dirty="0" smtClean="0">
                <a:solidFill>
                  <a:srgbClr val="FF0000"/>
                </a:solidFill>
              </a:rPr>
              <a:t>planning </a:t>
            </a:r>
            <a:r>
              <a:rPr lang="en-IN" dirty="0" smtClean="0"/>
              <a:t>information </a:t>
            </a:r>
            <a:r>
              <a:rPr lang="en-IN" dirty="0"/>
              <a:t>and services in order to </a:t>
            </a:r>
            <a:r>
              <a:rPr lang="en-IN" dirty="0" smtClean="0"/>
              <a:t>prevent pregnancies </a:t>
            </a:r>
            <a:r>
              <a:rPr lang="en-IN" dirty="0"/>
              <a:t>that are too early, too closely </a:t>
            </a:r>
            <a:r>
              <a:rPr lang="en-IN" dirty="0" smtClean="0"/>
              <a:t>spaced, too </a:t>
            </a:r>
            <a:r>
              <a:rPr lang="en-IN" dirty="0"/>
              <a:t>late or too many.</a:t>
            </a:r>
          </a:p>
        </p:txBody>
      </p:sp>
    </p:spTree>
    <p:extLst>
      <p:ext uri="{BB962C8B-B14F-4D97-AF65-F5344CB8AC3E}">
        <p14:creationId xmlns:p14="http://schemas.microsoft.com/office/powerpoint/2010/main" xmlns="" val="390378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b="1" dirty="0"/>
              <a:t>NATIONAL POLICY FOR CHILDREN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IN" i="1" dirty="0" smtClean="0"/>
              <a:t>National </a:t>
            </a:r>
            <a:r>
              <a:rPr lang="en-IN" i="1" dirty="0"/>
              <a:t>Policy for Children, </a:t>
            </a:r>
            <a:r>
              <a:rPr lang="en-IN" i="1" dirty="0" smtClean="0"/>
              <a:t>1974</a:t>
            </a:r>
          </a:p>
          <a:p>
            <a:pPr marL="514350" indent="-514350">
              <a:buAutoNum type="arabicPeriod"/>
            </a:pPr>
            <a:r>
              <a:rPr lang="en-IN" i="1" dirty="0" smtClean="0"/>
              <a:t>National </a:t>
            </a:r>
            <a:r>
              <a:rPr lang="en-IN" i="1" dirty="0"/>
              <a:t>Policy on Education, </a:t>
            </a:r>
            <a:r>
              <a:rPr lang="en-IN" i="1" dirty="0" smtClean="0"/>
              <a:t>1986</a:t>
            </a:r>
          </a:p>
          <a:p>
            <a:pPr marL="514350" indent="-514350">
              <a:buAutoNum type="arabicPeriod"/>
            </a:pPr>
            <a:r>
              <a:rPr lang="en-IN" i="1" dirty="0"/>
              <a:t>The National Children's </a:t>
            </a:r>
            <a:r>
              <a:rPr lang="en-IN" i="1" dirty="0" smtClean="0"/>
              <a:t>Fund</a:t>
            </a:r>
          </a:p>
          <a:p>
            <a:pPr marL="514350" indent="-514350">
              <a:buAutoNum type="arabicPeriod"/>
            </a:pPr>
            <a:r>
              <a:rPr lang="en-IN" i="1" dirty="0"/>
              <a:t>National Health Policy, </a:t>
            </a:r>
            <a:r>
              <a:rPr lang="en-IN" i="1" dirty="0" smtClean="0"/>
              <a:t>2002</a:t>
            </a:r>
          </a:p>
          <a:p>
            <a:pPr marL="514350" indent="-514350">
              <a:buAutoNum type="arabicPeriod"/>
            </a:pPr>
            <a:r>
              <a:rPr lang="en-IN" i="1" dirty="0"/>
              <a:t>National Charter for Children, </a:t>
            </a:r>
            <a:r>
              <a:rPr lang="en-IN" i="1" dirty="0" smtClean="0"/>
              <a:t>2003</a:t>
            </a:r>
          </a:p>
          <a:p>
            <a:pPr marL="514350" indent="-514350">
              <a:buAutoNum type="arabicPeriod"/>
            </a:pPr>
            <a:r>
              <a:rPr lang="en-IN" dirty="0" smtClean="0"/>
              <a:t>Commission </a:t>
            </a:r>
            <a:r>
              <a:rPr lang="en-IN" i="1" dirty="0"/>
              <a:t>for the Protection of Child Rights </a:t>
            </a:r>
            <a:r>
              <a:rPr lang="en-IN" i="1" dirty="0" smtClean="0"/>
              <a:t>Act,2005</a:t>
            </a:r>
          </a:p>
          <a:p>
            <a:pPr marL="514350" indent="-514350">
              <a:buAutoNum type="arabicPeriod"/>
            </a:pPr>
            <a:r>
              <a:rPr lang="en-IN" i="1" dirty="0"/>
              <a:t>National Plan of Action for Children, </a:t>
            </a:r>
            <a:r>
              <a:rPr lang="en-IN" i="1" dirty="0" smtClean="0"/>
              <a:t>2005</a:t>
            </a:r>
          </a:p>
          <a:p>
            <a:pPr marL="514350" indent="-514350">
              <a:buAutoNum type="arabicPeriod"/>
            </a:pPr>
            <a:r>
              <a:rPr lang="en-IN" i="1" dirty="0"/>
              <a:t>Integrated Child Protection Scheme (ICPS</a:t>
            </a:r>
            <a:r>
              <a:rPr lang="en-IN" i="1" dirty="0" smtClean="0"/>
              <a:t>), 2009-10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0232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National Policy for Children, 1974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 dirty="0"/>
          </a:p>
        </p:txBody>
      </p:sp>
      <p:pic>
        <p:nvPicPr>
          <p:cNvPr id="1028" name="Picture 4" descr="Image result for National Policy for Children, 19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0"/>
            <a:ext cx="8988425" cy="6831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092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National Policy for Children, 19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45566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IN" i="1" dirty="0"/>
              <a:t>National Policy on Education, 1986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IN" dirty="0"/>
              <a:t>full section </a:t>
            </a:r>
            <a:r>
              <a:rPr lang="en-IN" dirty="0">
                <a:solidFill>
                  <a:srgbClr val="FF0000"/>
                </a:solidFill>
              </a:rPr>
              <a:t>on </a:t>
            </a:r>
            <a:r>
              <a:rPr lang="en-IN" dirty="0" smtClean="0">
                <a:solidFill>
                  <a:srgbClr val="FF0000"/>
                </a:solidFill>
              </a:rPr>
              <a:t>early childhood </a:t>
            </a:r>
            <a:r>
              <a:rPr lang="en-IN" dirty="0">
                <a:solidFill>
                  <a:srgbClr val="FF0000"/>
                </a:solidFill>
              </a:rPr>
              <a:t>care and </a:t>
            </a:r>
            <a:r>
              <a:rPr lang="en-IN" dirty="0" smtClean="0">
                <a:solidFill>
                  <a:srgbClr val="FF0000"/>
                </a:solidFill>
              </a:rPr>
              <a:t>education</a:t>
            </a:r>
            <a:r>
              <a:rPr lang="en-IN" dirty="0" smtClean="0"/>
              <a:t>.</a:t>
            </a:r>
          </a:p>
          <a:p>
            <a:r>
              <a:rPr lang="en-IN" dirty="0" smtClean="0"/>
              <a:t>It </a:t>
            </a:r>
            <a:r>
              <a:rPr lang="en-IN" dirty="0"/>
              <a:t>clearly recognizes </a:t>
            </a:r>
            <a:r>
              <a:rPr lang="en-IN" dirty="0" smtClean="0"/>
              <a:t>the holistic </a:t>
            </a:r>
            <a:r>
              <a:rPr lang="en-IN" dirty="0"/>
              <a:t>nature of child development, and that ECCE </a:t>
            </a:r>
            <a:r>
              <a:rPr lang="en-IN" dirty="0" smtClean="0"/>
              <a:t>is the </a:t>
            </a:r>
            <a:r>
              <a:rPr lang="en-IN" dirty="0"/>
              <a:t>crucial foundation for human </a:t>
            </a:r>
            <a:r>
              <a:rPr lang="en-IN" dirty="0" smtClean="0"/>
              <a:t>resource development </a:t>
            </a:r>
            <a:r>
              <a:rPr lang="en-IN" dirty="0"/>
              <a:t>and cumulative lifelong learning</a:t>
            </a:r>
            <a:r>
              <a:rPr lang="en-IN" dirty="0" smtClean="0"/>
              <a:t>.</a:t>
            </a:r>
          </a:p>
          <a:p>
            <a:r>
              <a:rPr lang="en-IN" dirty="0" smtClean="0"/>
              <a:t> </a:t>
            </a:r>
            <a:r>
              <a:rPr lang="en-IN" dirty="0"/>
              <a:t>It </a:t>
            </a:r>
            <a:r>
              <a:rPr lang="en-IN" dirty="0" smtClean="0"/>
              <a:t>is viewed </a:t>
            </a:r>
            <a:r>
              <a:rPr lang="en-IN" dirty="0"/>
              <a:t>as a feeder and </a:t>
            </a:r>
            <a:r>
              <a:rPr lang="en-IN" dirty="0" smtClean="0"/>
              <a:t>support </a:t>
            </a:r>
            <a:r>
              <a:rPr lang="en-IN" dirty="0"/>
              <a:t>programme </a:t>
            </a:r>
            <a:r>
              <a:rPr lang="en-IN" dirty="0" smtClean="0"/>
              <a:t>for </a:t>
            </a:r>
            <a:r>
              <a:rPr lang="en-IN" dirty="0" smtClean="0">
                <a:solidFill>
                  <a:srgbClr val="FF0000"/>
                </a:solidFill>
              </a:rPr>
              <a:t>universal </a:t>
            </a:r>
            <a:r>
              <a:rPr lang="en-IN" dirty="0">
                <a:solidFill>
                  <a:srgbClr val="FF0000"/>
                </a:solidFill>
              </a:rPr>
              <a:t>elementary education - especially for </a:t>
            </a:r>
            <a:r>
              <a:rPr lang="en-IN" dirty="0" smtClean="0">
                <a:solidFill>
                  <a:srgbClr val="FF0000"/>
                </a:solidFill>
              </a:rPr>
              <a:t>first generation </a:t>
            </a:r>
            <a:r>
              <a:rPr lang="en-IN" dirty="0">
                <a:solidFill>
                  <a:srgbClr val="FF0000"/>
                </a:solidFill>
              </a:rPr>
              <a:t>learners</a:t>
            </a:r>
            <a:r>
              <a:rPr lang="en-IN" dirty="0"/>
              <a:t>, and an important support </a:t>
            </a:r>
            <a:r>
              <a:rPr lang="en-IN" dirty="0" smtClean="0"/>
              <a:t>service for </a:t>
            </a:r>
            <a:r>
              <a:rPr lang="en-IN" dirty="0"/>
              <a:t>working mothers and girls.</a:t>
            </a:r>
          </a:p>
        </p:txBody>
      </p:sp>
    </p:spTree>
    <p:extLst>
      <p:ext uri="{BB962C8B-B14F-4D97-AF65-F5344CB8AC3E}">
        <p14:creationId xmlns:p14="http://schemas.microsoft.com/office/powerpoint/2010/main" xmlns="" val="681054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5875064</TotalTime>
  <Words>2799</Words>
  <Application>Microsoft Office PowerPoint</Application>
  <PresentationFormat>On-screen Show (4:3)</PresentationFormat>
  <Paragraphs>180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RIGHTS OF THE WOMEN AND CHILDREN</vt:lpstr>
      <vt:lpstr>Rights of the Child</vt:lpstr>
      <vt:lpstr>UN DECLARATION OF THE RIGHTS OF THE CHILD</vt:lpstr>
      <vt:lpstr>UNIVERSAL CHILDREN'S DAY</vt:lpstr>
      <vt:lpstr>Social goals for the year 2000</vt:lpstr>
      <vt:lpstr>NATIONAL POLICY FOR CHILDREN</vt:lpstr>
      <vt:lpstr>Slide 7</vt:lpstr>
      <vt:lpstr>Slide 8</vt:lpstr>
      <vt:lpstr>National Policy on Education, 1986</vt:lpstr>
      <vt:lpstr>The National Children's Fund</vt:lpstr>
      <vt:lpstr>National Health Policy, 2002</vt:lpstr>
      <vt:lpstr>National Charter for Children, 2003</vt:lpstr>
      <vt:lpstr>Commission for the Protection of Child Rights Act,2005</vt:lpstr>
      <vt:lpstr>National Plan of Action for Children, 2005</vt:lpstr>
      <vt:lpstr>The guiding principles of the NPA</vt:lpstr>
      <vt:lpstr>Slide 16</vt:lpstr>
      <vt:lpstr>Integrated Child Protection Scheme (ICPS)</vt:lpstr>
      <vt:lpstr>Objectives of the scheme</vt:lpstr>
      <vt:lpstr>The services provided under ICPS </vt:lpstr>
      <vt:lpstr>Slide 20</vt:lpstr>
      <vt:lpstr>Slide 21</vt:lpstr>
      <vt:lpstr>Slide 22</vt:lpstr>
      <vt:lpstr>Slide 23</vt:lpstr>
      <vt:lpstr>Slide 24</vt:lpstr>
      <vt:lpstr>DELIVERING THE MCH SERVICES</vt:lpstr>
      <vt:lpstr>Sub-areas</vt:lpstr>
      <vt:lpstr>Recent trends in MCH care</vt:lpstr>
      <vt:lpstr>Integration of care</vt:lpstr>
      <vt:lpstr>Risk approach</vt:lpstr>
      <vt:lpstr>Manpower changes</vt:lpstr>
      <vt:lpstr>Primary health care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RIGHTS OF THE WOMEN AND CHILDREN</dc:title>
  <dc:creator>Ajith.V.S.</dc:creator>
  <cp:lastModifiedBy>Dept. Of CM</cp:lastModifiedBy>
  <cp:revision>32</cp:revision>
  <dcterms:created xsi:type="dcterms:W3CDTF">2006-08-16T00:00:00Z</dcterms:created>
  <dcterms:modified xsi:type="dcterms:W3CDTF">2020-11-05T05:19:08Z</dcterms:modified>
</cp:coreProperties>
</file>